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7.jpg" ContentType="image/png"/>
  <Override PartName="/ppt/media/image38.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72.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78" r:id="rId3"/>
    <p:sldMasterId id="2147483692" r:id="rId4"/>
    <p:sldMasterId id="2147483699" r:id="rId5"/>
    <p:sldMasterId id="2147483706" r:id="rId6"/>
  </p:sldMasterIdLst>
  <p:notesMasterIdLst>
    <p:notesMasterId r:id="rId97"/>
  </p:notesMasterIdLst>
  <p:handoutMasterIdLst>
    <p:handoutMasterId r:id="rId98"/>
  </p:handoutMasterIdLst>
  <p:sldIdLst>
    <p:sldId id="275" r:id="rId7"/>
    <p:sldId id="276" r:id="rId8"/>
    <p:sldId id="519" r:id="rId9"/>
    <p:sldId id="966" r:id="rId10"/>
    <p:sldId id="929" r:id="rId11"/>
    <p:sldId id="885" r:id="rId12"/>
    <p:sldId id="268" r:id="rId13"/>
    <p:sldId id="892" r:id="rId14"/>
    <p:sldId id="515" r:id="rId15"/>
    <p:sldId id="1165" r:id="rId16"/>
    <p:sldId id="1166" r:id="rId17"/>
    <p:sldId id="277" r:id="rId18"/>
    <p:sldId id="1167" r:id="rId19"/>
    <p:sldId id="278" r:id="rId20"/>
    <p:sldId id="1168" r:id="rId21"/>
    <p:sldId id="259" r:id="rId22"/>
    <p:sldId id="973" r:id="rId23"/>
    <p:sldId id="273" r:id="rId24"/>
    <p:sldId id="272" r:id="rId25"/>
    <p:sldId id="274" r:id="rId26"/>
    <p:sldId id="1169" r:id="rId27"/>
    <p:sldId id="976" r:id="rId28"/>
    <p:sldId id="256" r:id="rId29"/>
    <p:sldId id="1077" r:id="rId30"/>
    <p:sldId id="309" r:id="rId31"/>
    <p:sldId id="315" r:id="rId32"/>
    <p:sldId id="318" r:id="rId33"/>
    <p:sldId id="1103" r:id="rId34"/>
    <p:sldId id="311" r:id="rId35"/>
    <p:sldId id="1046" r:id="rId36"/>
    <p:sldId id="1100" r:id="rId37"/>
    <p:sldId id="1097" r:id="rId38"/>
    <p:sldId id="1098" r:id="rId39"/>
    <p:sldId id="1099" r:id="rId40"/>
    <p:sldId id="1040" r:id="rId41"/>
    <p:sldId id="1173" r:id="rId42"/>
    <p:sldId id="307" r:id="rId43"/>
    <p:sldId id="1109" r:id="rId44"/>
    <p:sldId id="967" r:id="rId45"/>
    <p:sldId id="979" r:id="rId46"/>
    <p:sldId id="284" r:id="rId47"/>
    <p:sldId id="289" r:id="rId48"/>
    <p:sldId id="290" r:id="rId49"/>
    <p:sldId id="294" r:id="rId50"/>
    <p:sldId id="291" r:id="rId51"/>
    <p:sldId id="292" r:id="rId52"/>
    <p:sldId id="271" r:id="rId53"/>
    <p:sldId id="293" r:id="rId54"/>
    <p:sldId id="283" r:id="rId55"/>
    <p:sldId id="987" r:id="rId56"/>
    <p:sldId id="1027" r:id="rId57"/>
    <p:sldId id="1030" r:id="rId58"/>
    <p:sldId id="1034" r:id="rId59"/>
    <p:sldId id="1171" r:id="rId60"/>
    <p:sldId id="1028" r:id="rId61"/>
    <p:sldId id="1036" r:id="rId62"/>
    <p:sldId id="1022" r:id="rId63"/>
    <p:sldId id="1035" r:id="rId64"/>
    <p:sldId id="1021" r:id="rId65"/>
    <p:sldId id="260" r:id="rId66"/>
    <p:sldId id="1037" r:id="rId67"/>
    <p:sldId id="991" r:id="rId68"/>
    <p:sldId id="854" r:id="rId69"/>
    <p:sldId id="436" r:id="rId70"/>
    <p:sldId id="864" r:id="rId71"/>
    <p:sldId id="871" r:id="rId72"/>
    <p:sldId id="872" r:id="rId73"/>
    <p:sldId id="1032" r:id="rId74"/>
    <p:sldId id="873" r:id="rId75"/>
    <p:sldId id="875" r:id="rId76"/>
    <p:sldId id="435" r:id="rId77"/>
    <p:sldId id="1170" r:id="rId78"/>
    <p:sldId id="266" r:id="rId79"/>
    <p:sldId id="391" r:id="rId80"/>
    <p:sldId id="386" r:id="rId81"/>
    <p:sldId id="389" r:id="rId82"/>
    <p:sldId id="392" r:id="rId83"/>
    <p:sldId id="393" r:id="rId84"/>
    <p:sldId id="320" r:id="rId85"/>
    <p:sldId id="1162" r:id="rId86"/>
    <p:sldId id="1158" r:id="rId87"/>
    <p:sldId id="1159" r:id="rId88"/>
    <p:sldId id="1164" r:id="rId89"/>
    <p:sldId id="1160" r:id="rId90"/>
    <p:sldId id="1031" r:id="rId91"/>
    <p:sldId id="874" r:id="rId92"/>
    <p:sldId id="1172" r:id="rId93"/>
    <p:sldId id="263" r:id="rId94"/>
    <p:sldId id="261" r:id="rId95"/>
    <p:sldId id="437" r:id="rId96"/>
  </p:sldIdLst>
  <p:sldSz cx="12192000" cy="6858000"/>
  <p:notesSz cx="7102475"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D News" id="{9D3CD2B5-A119-4216-9ECF-53D1E9300C4D}">
          <p14:sldIdLst>
            <p14:sldId id="275"/>
            <p14:sldId id="276"/>
            <p14:sldId id="519"/>
            <p14:sldId id="966"/>
            <p14:sldId id="929"/>
            <p14:sldId id="885"/>
            <p14:sldId id="268"/>
            <p14:sldId id="892"/>
            <p14:sldId id="515"/>
          </p14:sldIdLst>
        </p14:section>
        <p14:section name="2. Data Protection Committee" id="{F2DBDE05-B56D-4EA3-A4F1-8F56C1ABD736}">
          <p14:sldIdLst>
            <p14:sldId id="1165"/>
            <p14:sldId id="1166"/>
            <p14:sldId id="277"/>
            <p14:sldId id="1167"/>
            <p14:sldId id="278"/>
            <p14:sldId id="1168"/>
            <p14:sldId id="259"/>
          </p14:sldIdLst>
        </p14:section>
        <p14:section name="3. TG" id="{C96FA43E-3977-4D7E-B1D8-1FD725695CCE}">
          <p14:sldIdLst>
            <p14:sldId id="973"/>
            <p14:sldId id="273"/>
            <p14:sldId id="272"/>
            <p14:sldId id="274"/>
            <p14:sldId id="1169"/>
          </p14:sldIdLst>
        </p14:section>
        <p14:section name="4. Research Facilities Committee" id="{9904D860-1BBE-45AE-AA4F-39685F3E7125}">
          <p14:sldIdLst>
            <p14:sldId id="976"/>
          </p14:sldIdLst>
        </p14:section>
        <p14:section name="5. Communications" id="{6077AA03-D212-42E6-872E-00BDB2B45CFF}">
          <p14:sldIdLst>
            <p14:sldId id="256"/>
            <p14:sldId id="1077"/>
            <p14:sldId id="309"/>
            <p14:sldId id="315"/>
            <p14:sldId id="318"/>
            <p14:sldId id="1103"/>
            <p14:sldId id="311"/>
            <p14:sldId id="1046"/>
            <p14:sldId id="1100"/>
            <p14:sldId id="1097"/>
            <p14:sldId id="1098"/>
            <p14:sldId id="1099"/>
            <p14:sldId id="1040"/>
            <p14:sldId id="1173"/>
            <p14:sldId id="307"/>
            <p14:sldId id="1109"/>
          </p14:sldIdLst>
        </p14:section>
        <p14:section name="6. Colloqium" id="{8BF89E82-4A79-4D6C-B11E-59BD5B009311}">
          <p14:sldIdLst>
            <p14:sldId id="967"/>
          </p14:sldIdLst>
        </p14:section>
        <p14:section name="7. Library" id="{F8FF5821-8EA6-4C19-A697-F48284730866}">
          <p14:sldIdLst>
            <p14:sldId id="979"/>
            <p14:sldId id="284"/>
            <p14:sldId id="289"/>
            <p14:sldId id="290"/>
            <p14:sldId id="294"/>
            <p14:sldId id="291"/>
            <p14:sldId id="292"/>
            <p14:sldId id="271"/>
            <p14:sldId id="293"/>
            <p14:sldId id="283"/>
          </p14:sldIdLst>
        </p14:section>
        <p14:section name="8. Diversity &amp; Inclusion" id="{DBEB04BA-86AA-4212-87E2-0D928913FF29}">
          <p14:sldIdLst>
            <p14:sldId id="987"/>
            <p14:sldId id="1027"/>
            <p14:sldId id="1030"/>
            <p14:sldId id="1034"/>
            <p14:sldId id="1171"/>
            <p14:sldId id="1028"/>
            <p14:sldId id="1036"/>
            <p14:sldId id="1022"/>
            <p14:sldId id="1035"/>
            <p14:sldId id="1021"/>
            <p14:sldId id="260"/>
            <p14:sldId id="1037"/>
            <p14:sldId id="991"/>
          </p14:sldIdLst>
        </p14:section>
        <p14:section name="9. Research Staff Committee" id="{E25B9B1C-F746-432C-AFC2-5535EEF6735F}">
          <p14:sldIdLst>
            <p14:sldId id="854"/>
            <p14:sldId id="436"/>
            <p14:sldId id="864"/>
            <p14:sldId id="871"/>
            <p14:sldId id="872"/>
            <p14:sldId id="1032"/>
            <p14:sldId id="873"/>
            <p14:sldId id="875"/>
            <p14:sldId id="435"/>
          </p14:sldIdLst>
        </p14:section>
        <p14:section name="10. Equal Opportunities" id="{B2DE62AD-236C-4E14-BDAB-4B286667EEF6}">
          <p14:sldIdLst>
            <p14:sldId id="1170"/>
            <p14:sldId id="266"/>
            <p14:sldId id="391"/>
            <p14:sldId id="386"/>
            <p14:sldId id="389"/>
            <p14:sldId id="392"/>
            <p14:sldId id="393"/>
            <p14:sldId id="320"/>
            <p14:sldId id="1162"/>
            <p14:sldId id="1158"/>
            <p14:sldId id="1159"/>
            <p14:sldId id="1164"/>
            <p14:sldId id="1160"/>
          </p14:sldIdLst>
        </p14:section>
        <p14:section name="11. Ombudsperson" id="{5164133D-42B9-4DFD-A75F-ABF27E560D54}">
          <p14:sldIdLst>
            <p14:sldId id="1031"/>
          </p14:sldIdLst>
        </p14:section>
        <p14:section name="Thank you" id="{F214DB2C-B0BD-4490-9AC3-837315D86BE8}">
          <p14:sldIdLst>
            <p14:sldId id="874"/>
            <p14:sldId id="1172"/>
            <p14:sldId id="263"/>
            <p14:sldId id="261"/>
            <p14:sldId id="4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6"/>
    <a:srgbClr val="00786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1043" autoAdjust="0"/>
  </p:normalViewPr>
  <p:slideViewPr>
    <p:cSldViewPr snapToGrid="0">
      <p:cViewPr varScale="1">
        <p:scale>
          <a:sx n="61" d="100"/>
          <a:sy n="61" d="100"/>
        </p:scale>
        <p:origin x="824" y="44"/>
      </p:cViewPr>
      <p:guideLst/>
    </p:cSldViewPr>
  </p:slideViewPr>
  <p:notesTextViewPr>
    <p:cViewPr>
      <p:scale>
        <a:sx n="3" d="2"/>
        <a:sy n="3" d="2"/>
      </p:scale>
      <p:origin x="0" y="0"/>
    </p:cViewPr>
  </p:notesTextViewPr>
  <p:sorterViewPr>
    <p:cViewPr>
      <p:scale>
        <a:sx n="100" d="100"/>
        <a:sy n="100" d="100"/>
      </p:scale>
      <p:origin x="0" y="-104"/>
    </p:cViewPr>
  </p:sorterViewPr>
  <p:notesViewPr>
    <p:cSldViewPr snapToGrid="0">
      <p:cViewPr varScale="1">
        <p:scale>
          <a:sx n="101" d="100"/>
          <a:sy n="101" d="100"/>
        </p:scale>
        <p:origin x="355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1B-43B3-8EA8-76C4FD3FF4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1B-43B3-8EA8-76C4FD3FF4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1B-43B3-8EA8-76C4FD3FF4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1B-43B3-8EA8-76C4FD3FF4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1B-43B3-8EA8-76C4FD3FF420}"/>
              </c:ext>
            </c:extLst>
          </c:dPt>
          <c:dLbls>
            <c:dLbl>
              <c:idx val="0"/>
              <c:layout>
                <c:manualLayout>
                  <c:x val="-0.2554372077930569"/>
                  <c:y val="-0.12934696602189336"/>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fld id="{0FD81341-D5C2-41C4-A9FD-052F47C94363}" type="CATEGORYNAME">
                      <a:rPr lang="en-US" sz="1400">
                        <a:solidFill>
                          <a:schemeClr val="bg1"/>
                        </a:solidFill>
                      </a:rPr>
                      <a:pPr>
                        <a:defRPr sz="1400">
                          <a:solidFill>
                            <a:schemeClr val="bg1"/>
                          </a:solidFill>
                        </a:defRPr>
                      </a:pPr>
                      <a:t>[CATEGORY NAME]</a:t>
                    </a:fld>
                    <a:r>
                      <a:rPr lang="en-US" sz="1400" baseline="0" dirty="0">
                        <a:solidFill>
                          <a:schemeClr val="bg1"/>
                        </a:solidFill>
                      </a:rPr>
                      <a:t>, </a:t>
                    </a:r>
                    <a:fld id="{9D67B7C0-4DE6-4CD0-9136-2CF2D2266B06}" type="VALUE">
                      <a:rPr lang="en-US" sz="1400" baseline="0">
                        <a:solidFill>
                          <a:schemeClr val="bg1"/>
                        </a:solidFill>
                      </a:rPr>
                      <a:pPr>
                        <a:defRPr sz="1400">
                          <a:solidFill>
                            <a:schemeClr val="bg1"/>
                          </a:solidFill>
                        </a:defRPr>
                      </a:pPr>
                      <a:t>[VALUE]</a:t>
                    </a:fld>
                    <a:endParaRPr lang="en-US" sz="1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nl-NL"/>
                </a:p>
              </c:txPr>
              <c:showLegendKey val="0"/>
              <c:showVal val="1"/>
              <c:showCatName val="1"/>
              <c:showSerName val="0"/>
              <c:showPercent val="0"/>
              <c:showBubbleSize val="0"/>
              <c:extLst>
                <c:ext xmlns:c15="http://schemas.microsoft.com/office/drawing/2012/chart" uri="{CE6537A1-D6FC-4f65-9D91-7224C49458BB}">
                  <c15:layout>
                    <c:manualLayout>
                      <c:w val="0.19954396666637106"/>
                      <c:h val="0.25727067339131521"/>
                    </c:manualLayout>
                  </c15:layout>
                  <c15:dlblFieldTable/>
                  <c15:showDataLabelsRange val="0"/>
                </c:ext>
                <c:ext xmlns:c16="http://schemas.microsoft.com/office/drawing/2014/chart" uri="{C3380CC4-5D6E-409C-BE32-E72D297353CC}">
                  <c16:uniqueId val="{00000001-331B-43B3-8EA8-76C4FD3FF420}"/>
                </c:ext>
              </c:extLst>
            </c:dLbl>
            <c:dLbl>
              <c:idx val="1"/>
              <c:layout>
                <c:manualLayout>
                  <c:x val="0.18206809959508291"/>
                  <c:y val="-0.1443014921620961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fld id="{8D93701A-1C02-4A67-8748-1EAE5152BB16}" type="CATEGORYNAME">
                      <a:rPr lang="en-US" sz="1400">
                        <a:solidFill>
                          <a:schemeClr val="bg1"/>
                        </a:solidFill>
                      </a:rPr>
                      <a:pPr>
                        <a:defRPr sz="1400">
                          <a:solidFill>
                            <a:schemeClr val="bg1"/>
                          </a:solidFill>
                        </a:defRPr>
                      </a:pPr>
                      <a:t>[CATEGORY NAME]</a:t>
                    </a:fld>
                    <a:r>
                      <a:rPr lang="en-US" sz="1400" baseline="0" dirty="0">
                        <a:solidFill>
                          <a:schemeClr val="bg1"/>
                        </a:solidFill>
                      </a:rPr>
                      <a:t>, </a:t>
                    </a:r>
                    <a:fld id="{FB517456-25D0-4199-BF5B-953E55AF7D68}" type="VALUE">
                      <a:rPr lang="en-US" sz="1400" baseline="0">
                        <a:solidFill>
                          <a:schemeClr val="bg1"/>
                        </a:solidFill>
                      </a:rPr>
                      <a:pPr>
                        <a:defRPr sz="1400">
                          <a:solidFill>
                            <a:schemeClr val="bg1"/>
                          </a:solidFill>
                        </a:defRPr>
                      </a:pPr>
                      <a:t>[VALUE]</a:t>
                    </a:fld>
                    <a:endParaRPr lang="en-US" sz="14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nl-NL"/>
                </a:p>
              </c:txPr>
              <c:showLegendKey val="0"/>
              <c:showVal val="1"/>
              <c:showCatName val="1"/>
              <c:showSerName val="0"/>
              <c:showPercent val="0"/>
              <c:showBubbleSize val="0"/>
              <c:extLst>
                <c:ext xmlns:c15="http://schemas.microsoft.com/office/drawing/2012/chart" uri="{CE6537A1-D6FC-4f65-9D91-7224C49458BB}">
                  <c15:layout>
                    <c:manualLayout>
                      <c:w val="0.17281156378612575"/>
                      <c:h val="0.16072271179034225"/>
                    </c:manualLayout>
                  </c15:layout>
                  <c15:dlblFieldTable/>
                  <c15:showDataLabelsRange val="0"/>
                </c:ext>
                <c:ext xmlns:c16="http://schemas.microsoft.com/office/drawing/2014/chart" uri="{C3380CC4-5D6E-409C-BE32-E72D297353CC}">
                  <c16:uniqueId val="{00000003-331B-43B3-8EA8-76C4FD3FF420}"/>
                </c:ext>
              </c:extLst>
            </c:dLbl>
            <c:dLbl>
              <c:idx val="2"/>
              <c:layout>
                <c:manualLayout>
                  <c:x val="0.17068626465772516"/>
                  <c:y val="4.93038319302246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1B-43B3-8EA8-76C4FD3FF420}"/>
                </c:ext>
              </c:extLst>
            </c:dLbl>
            <c:dLbl>
              <c:idx val="3"/>
              <c:layout>
                <c:manualLayout>
                  <c:x val="-2.3464210497042049E-2"/>
                  <c:y val="-1.362756554679420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l-NL"/>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1B-43B3-8EA8-76C4FD3FF420}"/>
                </c:ext>
              </c:extLst>
            </c:dLbl>
            <c:dLbl>
              <c:idx val="4"/>
              <c:layout>
                <c:manualLayout>
                  <c:x val="0.13164127658952113"/>
                  <c:y val="0.1528604118116911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1B-43B3-8EA8-76C4FD3FF42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l-NL"/>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Sheet4!$A$5:$A$9</c:f>
              <c:strCache>
                <c:ptCount val="5"/>
                <c:pt idx="0">
                  <c:v>OA journal articles</c:v>
                </c:pt>
                <c:pt idx="1">
                  <c:v>Closed journal articles </c:v>
                </c:pt>
                <c:pt idx="2">
                  <c:v>Thesis</c:v>
                </c:pt>
                <c:pt idx="3">
                  <c:v>(ed.-)Books, Chapters</c:v>
                </c:pt>
                <c:pt idx="4">
                  <c:v>Conf papers</c:v>
                </c:pt>
              </c:strCache>
            </c:strRef>
          </c:cat>
          <c:val>
            <c:numRef>
              <c:f>Sheet4!$B$5:$B$9</c:f>
              <c:numCache>
                <c:formatCode>General</c:formatCode>
                <c:ptCount val="5"/>
                <c:pt idx="0">
                  <c:v>136</c:v>
                </c:pt>
                <c:pt idx="1">
                  <c:v>49</c:v>
                </c:pt>
                <c:pt idx="2">
                  <c:v>10</c:v>
                </c:pt>
                <c:pt idx="3">
                  <c:v>13</c:v>
                </c:pt>
                <c:pt idx="4">
                  <c:v>31</c:v>
                </c:pt>
              </c:numCache>
            </c:numRef>
          </c:val>
          <c:extLst>
            <c:ext xmlns:c16="http://schemas.microsoft.com/office/drawing/2014/chart" uri="{C3380CC4-5D6E-409C-BE32-E72D297353CC}">
              <c16:uniqueId val="{0000000A-331B-43B3-8EA8-76C4FD3FF4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513508"/>
          </a:xfrm>
          <a:prstGeom prst="rect">
            <a:avLst/>
          </a:prstGeom>
        </p:spPr>
        <p:txBody>
          <a:bodyPr vert="horz" lIns="94592" tIns="47296" rIns="94592" bIns="47296" rtlCol="0"/>
          <a:lstStyle>
            <a:lvl1pPr algn="l">
              <a:defRPr sz="1200"/>
            </a:lvl1pPr>
          </a:lstStyle>
          <a:p>
            <a:endParaRPr lang="nl-NL"/>
          </a:p>
        </p:txBody>
      </p:sp>
      <p:sp>
        <p:nvSpPr>
          <p:cNvPr id="3" name="Date Placeholder 2"/>
          <p:cNvSpPr>
            <a:spLocks noGrp="1"/>
          </p:cNvSpPr>
          <p:nvPr>
            <p:ph type="dt" sz="quarter" idx="1"/>
          </p:nvPr>
        </p:nvSpPr>
        <p:spPr>
          <a:xfrm>
            <a:off x="4023095" y="0"/>
            <a:ext cx="3077740" cy="513508"/>
          </a:xfrm>
          <a:prstGeom prst="rect">
            <a:avLst/>
          </a:prstGeom>
        </p:spPr>
        <p:txBody>
          <a:bodyPr vert="horz" lIns="94592" tIns="47296" rIns="94592" bIns="47296" rtlCol="0"/>
          <a:lstStyle>
            <a:lvl1pPr algn="r">
              <a:defRPr sz="1200"/>
            </a:lvl1pPr>
          </a:lstStyle>
          <a:p>
            <a:fld id="{8BBDFBA1-F61E-4F74-B18B-E26027D18E11}" type="datetimeFigureOut">
              <a:rPr lang="nl-NL" smtClean="0"/>
              <a:t>17-1-2025</a:t>
            </a:fld>
            <a:endParaRPr lang="nl-NL"/>
          </a:p>
        </p:txBody>
      </p:sp>
      <p:sp>
        <p:nvSpPr>
          <p:cNvPr id="4" name="Footer Placeholder 3"/>
          <p:cNvSpPr>
            <a:spLocks noGrp="1"/>
          </p:cNvSpPr>
          <p:nvPr>
            <p:ph type="ftr" sz="quarter" idx="2"/>
          </p:nvPr>
        </p:nvSpPr>
        <p:spPr>
          <a:xfrm>
            <a:off x="0" y="9721109"/>
            <a:ext cx="3077740" cy="513507"/>
          </a:xfrm>
          <a:prstGeom prst="rect">
            <a:avLst/>
          </a:prstGeom>
        </p:spPr>
        <p:txBody>
          <a:bodyPr vert="horz" lIns="94592" tIns="47296" rIns="94592" bIns="47296" rtlCol="0" anchor="b"/>
          <a:lstStyle>
            <a:lvl1pPr algn="l">
              <a:defRPr sz="1200"/>
            </a:lvl1pPr>
          </a:lstStyle>
          <a:p>
            <a:endParaRPr lang="nl-NL"/>
          </a:p>
        </p:txBody>
      </p:sp>
      <p:sp>
        <p:nvSpPr>
          <p:cNvPr id="5" name="Slide Number Placeholder 4"/>
          <p:cNvSpPr>
            <a:spLocks noGrp="1"/>
          </p:cNvSpPr>
          <p:nvPr>
            <p:ph type="sldNum" sz="quarter" idx="3"/>
          </p:nvPr>
        </p:nvSpPr>
        <p:spPr>
          <a:xfrm>
            <a:off x="4023095" y="9721109"/>
            <a:ext cx="3077740" cy="513507"/>
          </a:xfrm>
          <a:prstGeom prst="rect">
            <a:avLst/>
          </a:prstGeom>
        </p:spPr>
        <p:txBody>
          <a:bodyPr vert="horz" lIns="94592" tIns="47296" rIns="94592" bIns="47296" rtlCol="0" anchor="b"/>
          <a:lstStyle>
            <a:lvl1pPr algn="r">
              <a:defRPr sz="1200"/>
            </a:lvl1pPr>
          </a:lstStyle>
          <a:p>
            <a:fld id="{FA9A3D32-2E8F-4A4D-BEEB-6825FD79A201}" type="slidenum">
              <a:rPr lang="nl-NL" smtClean="0"/>
              <a:t>‹#›</a:t>
            </a:fld>
            <a:endParaRPr lang="nl-NL"/>
          </a:p>
        </p:txBody>
      </p:sp>
    </p:spTree>
    <p:extLst>
      <p:ext uri="{BB962C8B-B14F-4D97-AF65-F5344CB8AC3E}">
        <p14:creationId xmlns:p14="http://schemas.microsoft.com/office/powerpoint/2010/main" val="3911630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513508"/>
          </a:xfrm>
          <a:prstGeom prst="rect">
            <a:avLst/>
          </a:prstGeom>
        </p:spPr>
        <p:txBody>
          <a:bodyPr vert="horz" lIns="94592" tIns="47296" rIns="94592" bIns="47296" rtlCol="0"/>
          <a:lstStyle>
            <a:lvl1pPr algn="l">
              <a:defRPr sz="1200"/>
            </a:lvl1pPr>
          </a:lstStyle>
          <a:p>
            <a:endParaRPr lang="en-US"/>
          </a:p>
        </p:txBody>
      </p:sp>
      <p:sp>
        <p:nvSpPr>
          <p:cNvPr id="3" name="Date Placeholder 2"/>
          <p:cNvSpPr>
            <a:spLocks noGrp="1"/>
          </p:cNvSpPr>
          <p:nvPr>
            <p:ph type="dt" idx="1"/>
          </p:nvPr>
        </p:nvSpPr>
        <p:spPr>
          <a:xfrm>
            <a:off x="4023095" y="0"/>
            <a:ext cx="3077740" cy="513508"/>
          </a:xfrm>
          <a:prstGeom prst="rect">
            <a:avLst/>
          </a:prstGeom>
        </p:spPr>
        <p:txBody>
          <a:bodyPr vert="horz" lIns="94592" tIns="47296" rIns="94592" bIns="47296" rtlCol="0"/>
          <a:lstStyle>
            <a:lvl1pPr algn="r">
              <a:defRPr sz="1200"/>
            </a:lvl1pPr>
          </a:lstStyle>
          <a:p>
            <a:fld id="{76658F7A-DAD3-475A-AC55-29534015215C}" type="datetimeFigureOut">
              <a:rPr lang="en-US" smtClean="0"/>
              <a:t>1/17/2025</a:t>
            </a:fld>
            <a:endParaRPr lang="en-US"/>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4592" tIns="47296" rIns="94592" bIns="47296" rtlCol="0" anchor="ctr"/>
          <a:lstStyle/>
          <a:p>
            <a:endParaRPr lang="en-US"/>
          </a:p>
        </p:txBody>
      </p:sp>
      <p:sp>
        <p:nvSpPr>
          <p:cNvPr id="5" name="Notes Placeholder 4"/>
          <p:cNvSpPr>
            <a:spLocks noGrp="1"/>
          </p:cNvSpPr>
          <p:nvPr>
            <p:ph type="body" sz="quarter" idx="3"/>
          </p:nvPr>
        </p:nvSpPr>
        <p:spPr>
          <a:xfrm>
            <a:off x="710248" y="4925408"/>
            <a:ext cx="5681980" cy="4029878"/>
          </a:xfrm>
          <a:prstGeom prst="rect">
            <a:avLst/>
          </a:prstGeom>
        </p:spPr>
        <p:txBody>
          <a:bodyPr vert="horz" lIns="94592" tIns="47296" rIns="94592" bIns="4729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9"/>
            <a:ext cx="3077740" cy="513507"/>
          </a:xfrm>
          <a:prstGeom prst="rect">
            <a:avLst/>
          </a:prstGeom>
        </p:spPr>
        <p:txBody>
          <a:bodyPr vert="horz" lIns="94592" tIns="47296" rIns="94592" bIns="47296"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9721109"/>
            <a:ext cx="3077740" cy="513507"/>
          </a:xfrm>
          <a:prstGeom prst="rect">
            <a:avLst/>
          </a:prstGeom>
        </p:spPr>
        <p:txBody>
          <a:bodyPr vert="horz" lIns="94592" tIns="47296" rIns="94592" bIns="47296" rtlCol="0" anchor="b"/>
          <a:lstStyle>
            <a:lvl1pPr algn="r">
              <a:defRPr sz="1200"/>
            </a:lvl1pPr>
          </a:lstStyle>
          <a:p>
            <a:fld id="{65427A22-776F-4725-BECF-FB57F216E09C}" type="slidenum">
              <a:rPr lang="en-US" smtClean="0"/>
              <a:t>‹#›</a:t>
            </a:fld>
            <a:endParaRPr lang="en-US"/>
          </a:p>
        </p:txBody>
      </p:sp>
    </p:spTree>
    <p:extLst>
      <p:ext uri="{BB962C8B-B14F-4D97-AF65-F5344CB8AC3E}">
        <p14:creationId xmlns:p14="http://schemas.microsoft.com/office/powerpoint/2010/main" val="1001242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5427A22-776F-4725-BECF-FB57F216E09C}" type="slidenum">
              <a:rPr lang="en-US" smtClean="0"/>
              <a:t>2</a:t>
            </a:fld>
            <a:endParaRPr lang="en-US"/>
          </a:p>
        </p:txBody>
      </p:sp>
    </p:spTree>
    <p:extLst>
      <p:ext uri="{BB962C8B-B14F-4D97-AF65-F5344CB8AC3E}">
        <p14:creationId xmlns:p14="http://schemas.microsoft.com/office/powerpoint/2010/main" val="312468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Appreciate</a:t>
            </a:r>
            <a:r>
              <a:rPr lang="nl-NL" dirty="0"/>
              <a:t> </a:t>
            </a:r>
            <a:r>
              <a:rPr lang="nl-NL" dirty="0" err="1"/>
              <a:t>that</a:t>
            </a:r>
            <a:r>
              <a:rPr lang="nl-NL" dirty="0"/>
              <a:t> </a:t>
            </a:r>
            <a:r>
              <a:rPr lang="nl-NL" dirty="0" err="1"/>
              <a:t>so</a:t>
            </a:r>
            <a:r>
              <a:rPr lang="nl-NL" dirty="0"/>
              <a:t> </a:t>
            </a:r>
            <a:r>
              <a:rPr lang="nl-NL" dirty="0" err="1"/>
              <a:t>many</a:t>
            </a:r>
            <a:r>
              <a:rPr lang="nl-NL" dirty="0"/>
              <a:t> </a:t>
            </a:r>
            <a:r>
              <a:rPr lang="nl-NL" dirty="0" err="1"/>
              <a:t>people</a:t>
            </a:r>
            <a:r>
              <a:rPr lang="nl-NL" dirty="0"/>
              <a:t> </a:t>
            </a:r>
            <a:r>
              <a:rPr lang="nl-NL" dirty="0" err="1"/>
              <a:t>came</a:t>
            </a:r>
            <a:endParaRPr lang="nl-NL" dirty="0"/>
          </a:p>
          <a:p>
            <a:endParaRPr lang="nl-NL" dirty="0"/>
          </a:p>
          <a:p>
            <a:r>
              <a:rPr lang="nl-NL" dirty="0"/>
              <a:t>Hope </a:t>
            </a:r>
            <a:r>
              <a:rPr lang="nl-NL" dirty="0" err="1"/>
              <a:t>it</a:t>
            </a:r>
            <a:r>
              <a:rPr lang="nl-NL" dirty="0"/>
              <a:t> was </a:t>
            </a:r>
            <a:r>
              <a:rPr lang="nl-NL" dirty="0" err="1"/>
              <a:t>informative</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7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are using AI in some capacity in their work</a:t>
            </a:r>
          </a:p>
          <a:p>
            <a:endParaRPr lang="en-US" dirty="0"/>
          </a:p>
          <a:p>
            <a:r>
              <a:rPr lang="en-US" dirty="0"/>
              <a:t>Not safe to input personal or confidential data </a:t>
            </a:r>
          </a:p>
          <a:p>
            <a:endParaRPr lang="en-US" dirty="0"/>
          </a:p>
          <a:p>
            <a:r>
              <a:rPr lang="en-US" dirty="0"/>
              <a:t>Alternative: GWDG (our partner for IT solutions incl email </a:t>
            </a:r>
            <a:r>
              <a:rPr lang="en-US" dirty="0" err="1"/>
              <a:t>etc</a:t>
            </a:r>
            <a:r>
              <a:rPr lang="en-US" dirty="0"/>
              <a:t>)</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Includes</a:t>
            </a:r>
            <a:r>
              <a:rPr lang="nl-NL" dirty="0"/>
              <a:t> google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81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01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7A43C-FBBB-4BF4-B447-6C01418B5E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49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C0B1E-4A02-4DBD-BCF1-960DA63FF3A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015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A202C-41CB-A34B-8363-16212DF6EEB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97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A202C-41CB-A34B-8363-16212DF6EEB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81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A202C-41CB-A34B-8363-16212DF6EEB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6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A202C-41CB-A34B-8363-16212DF6EEB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03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5427A22-776F-4725-BECF-FB57F216E09C}" type="slidenum">
              <a:rPr lang="en-US" smtClean="0"/>
              <a:t>3</a:t>
            </a:fld>
            <a:endParaRPr lang="en-US"/>
          </a:p>
        </p:txBody>
      </p:sp>
    </p:spTree>
    <p:extLst>
      <p:ext uri="{BB962C8B-B14F-4D97-AF65-F5344CB8AC3E}">
        <p14:creationId xmlns:p14="http://schemas.microsoft.com/office/powerpoint/2010/main" val="392247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brings our number of social media accounts currently to 6. </a:t>
            </a:r>
            <a:r>
              <a:rPr lang="en-US"/>
              <a:t>We use the channels to communicate with our various audiences in a targeted way.</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A202C-41CB-A34B-8363-16212DF6EEB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34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imagine you’d like to know what we communicate to the outside world regarding your research - so you know what information our audiences receive.</a:t>
            </a:r>
          </a:p>
          <a:p>
            <a:r>
              <a:rPr lang="en-US" dirty="0"/>
              <a:t>Feel free to sign up to our quarterly external newsletter, the link is here in the slide.</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7A43C-FBBB-4BF4-B447-6C01418B5E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21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imagine you’d like to know what we communicate to the outside world regarding your research - so you know what information our audiences receive.</a:t>
            </a:r>
          </a:p>
          <a:p>
            <a:r>
              <a:rPr lang="en-US" dirty="0"/>
              <a:t>Feel free to sign up to our quarterly external newsletter, the link is here in the slide.</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7A43C-FBBB-4BF4-B447-6C01418B5E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7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C0B1E-4A02-4DBD-BCF1-960DA63FF3A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377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86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Used</a:t>
            </a:r>
            <a:r>
              <a:rPr lang="nl-NL" dirty="0"/>
              <a:t> </a:t>
            </a:r>
            <a:r>
              <a:rPr lang="nl-NL" dirty="0" err="1"/>
              <a:t>to</a:t>
            </a:r>
            <a:r>
              <a:rPr lang="nl-NL" dirty="0"/>
              <a:t> </a:t>
            </a:r>
            <a:r>
              <a:rPr lang="nl-NL" dirty="0" err="1"/>
              <a:t>be</a:t>
            </a:r>
            <a:r>
              <a:rPr lang="nl-NL" dirty="0"/>
              <a:t> a </a:t>
            </a:r>
            <a:r>
              <a:rPr lang="nl-NL" dirty="0" err="1"/>
              <a:t>formality</a:t>
            </a:r>
            <a:r>
              <a:rPr lang="nl-NL" dirty="0"/>
              <a:t> but </a:t>
            </a:r>
            <a:r>
              <a:rPr lang="nl-NL" dirty="0" err="1"/>
              <a:t>seems</a:t>
            </a:r>
            <a:r>
              <a:rPr lang="nl-NL" dirty="0"/>
              <a:t> </a:t>
            </a:r>
            <a:r>
              <a:rPr lang="nl-NL" dirty="0" err="1"/>
              <a:t>to</a:t>
            </a:r>
            <a:r>
              <a:rPr lang="nl-NL" dirty="0"/>
              <a:t> </a:t>
            </a:r>
            <a:r>
              <a:rPr lang="nl-NL" dirty="0" err="1"/>
              <a:t>be</a:t>
            </a:r>
            <a:r>
              <a:rPr lang="nl-NL" dirty="0"/>
              <a:t> </a:t>
            </a:r>
            <a:r>
              <a:rPr lang="nl-NL" dirty="0" err="1"/>
              <a:t>really</a:t>
            </a:r>
            <a:r>
              <a:rPr lang="nl-NL" dirty="0"/>
              <a:t> </a:t>
            </a:r>
            <a:r>
              <a:rPr lang="nl-NL" dirty="0" err="1"/>
              <a:t>critical</a:t>
            </a:r>
            <a:r>
              <a:rPr lang="nl-NL" dirty="0"/>
              <a:t> </a:t>
            </a:r>
            <a:r>
              <a:rPr lang="nl-NL" dirty="0" err="1"/>
              <a:t>now</a:t>
            </a:r>
            <a:r>
              <a:rPr lang="nl-NL"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8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00" dirty="0"/>
              <a:t>185 </a:t>
            </a:r>
            <a:r>
              <a:rPr lang="nl-NL" sz="1100" dirty="0" err="1"/>
              <a:t>journal</a:t>
            </a:r>
            <a:r>
              <a:rPr lang="nl-NL" sz="1100" dirty="0"/>
              <a:t> </a:t>
            </a:r>
            <a:r>
              <a:rPr lang="nl-NL" sz="1100" dirty="0" err="1"/>
              <a:t>articles</a:t>
            </a:r>
            <a:r>
              <a:rPr lang="nl-NL" sz="1100" dirty="0"/>
              <a:t> in </a:t>
            </a:r>
            <a:r>
              <a:rPr lang="nl-NL" sz="1100" dirty="0" err="1"/>
              <a:t>total</a:t>
            </a:r>
            <a:r>
              <a:rPr lang="nl-NL" sz="1100" dirty="0"/>
              <a:t>, 49 open access. OA is 29% </a:t>
            </a:r>
            <a:r>
              <a:rPr lang="nl-NL" sz="1100" dirty="0" err="1"/>
              <a:t>that</a:t>
            </a:r>
            <a:r>
              <a:rPr lang="nl-NL" sz="1100" dirty="0"/>
              <a:t> is </a:t>
            </a:r>
            <a:r>
              <a:rPr lang="nl-NL" sz="1100" dirty="0" err="1"/>
              <a:t>declining</a:t>
            </a:r>
            <a:r>
              <a:rPr lang="nl-NL" sz="1100" dirty="0"/>
              <a:t>, </a:t>
            </a:r>
            <a:r>
              <a:rPr lang="nl-NL" sz="1100" dirty="0" err="1"/>
              <a:t>reasons</a:t>
            </a:r>
            <a:r>
              <a:rPr lang="nl-NL" sz="1100" dirty="0"/>
              <a:t>: </a:t>
            </a:r>
            <a:r>
              <a:rPr lang="nl-NL" sz="1100" dirty="0" err="1"/>
              <a:t>collaboration</a:t>
            </a:r>
            <a:r>
              <a:rPr lang="nl-NL" sz="1100" dirty="0"/>
              <a:t>, </a:t>
            </a:r>
            <a:r>
              <a:rPr lang="nl-NL" sz="1100" dirty="0" err="1"/>
              <a:t>stricter</a:t>
            </a:r>
            <a:r>
              <a:rPr lang="nl-NL" sz="1100" dirty="0"/>
              <a:t> regime </a:t>
            </a:r>
            <a:r>
              <a:rPr lang="nl-NL" sz="1100" dirty="0" err="1"/>
              <a:t>publishers</a:t>
            </a:r>
            <a:r>
              <a:rPr lang="nl-NL" sz="1100" dirty="0"/>
              <a:t> </a:t>
            </a:r>
            <a:r>
              <a:rPr lang="nl-NL" sz="1100" dirty="0" err="1"/>
              <a:t>and</a:t>
            </a:r>
            <a:r>
              <a:rPr lang="nl-NL" sz="1100" dirty="0"/>
              <a:t> DEAL , 185 </a:t>
            </a:r>
            <a:r>
              <a:rPr lang="nl-NL" sz="1100" dirty="0" err="1"/>
              <a:t>journal</a:t>
            </a:r>
            <a:r>
              <a:rPr lang="nl-NL" sz="1100" dirty="0"/>
              <a:t> </a:t>
            </a:r>
            <a:r>
              <a:rPr lang="nl-NL" sz="1100" dirty="0" err="1"/>
              <a:t>articles</a:t>
            </a:r>
            <a:r>
              <a:rPr lang="nl-NL" sz="1100" dirty="0"/>
              <a:t> in 109 </a:t>
            </a:r>
            <a:r>
              <a:rPr lang="nl-NL" sz="1100" dirty="0" err="1"/>
              <a:t>diff</a:t>
            </a:r>
            <a:r>
              <a:rPr lang="nl-NL" sz="1100" dirty="0"/>
              <a:t>. </a:t>
            </a:r>
            <a:r>
              <a:rPr lang="nl-NL" sz="1100" dirty="0" err="1"/>
              <a:t>Journals</a:t>
            </a:r>
            <a:r>
              <a:rPr lang="nl-NL" sz="1100" dirty="0"/>
              <a:t>, top 12 </a:t>
            </a:r>
            <a:r>
              <a:rPr lang="nl-NL" sz="1100" dirty="0" err="1"/>
              <a:t>journals</a:t>
            </a:r>
            <a:r>
              <a:rPr lang="nl-NL" sz="1100" dirty="0"/>
              <a:t> make 1/3 61 </a:t>
            </a:r>
            <a:r>
              <a:rPr lang="nl-NL" sz="1100" dirty="0" err="1"/>
              <a:t>publications</a:t>
            </a:r>
            <a:r>
              <a:rPr lang="nl-NL" sz="1100" dirty="0"/>
              <a:t>, 23 </a:t>
            </a:r>
            <a:r>
              <a:rPr lang="nl-NL" sz="1100" dirty="0" err="1"/>
              <a:t>journals</a:t>
            </a:r>
            <a:r>
              <a:rPr lang="nl-NL" sz="1100" dirty="0"/>
              <a:t> have 2 or 3 </a:t>
            </a:r>
            <a:r>
              <a:rPr lang="nl-NL" sz="1100" dirty="0" err="1"/>
              <a:t>publications</a:t>
            </a:r>
            <a:r>
              <a:rPr lang="nl-NL" sz="1100" dirty="0"/>
              <a:t> </a:t>
            </a:r>
            <a:r>
              <a:rPr lang="nl-NL" sz="1100" dirty="0" err="1"/>
              <a:t>and</a:t>
            </a:r>
            <a:r>
              <a:rPr lang="nl-NL" sz="1100" dirty="0"/>
              <a:t> 71 </a:t>
            </a:r>
            <a:r>
              <a:rPr lang="nl-NL" sz="1100" dirty="0" err="1"/>
              <a:t>titles</a:t>
            </a:r>
            <a:r>
              <a:rPr lang="nl-NL" sz="1100" dirty="0"/>
              <a:t> </a:t>
            </a:r>
            <a:r>
              <a:rPr lang="nl-NL" sz="1100" dirty="0" err="1"/>
              <a:t>with</a:t>
            </a:r>
            <a:r>
              <a:rPr lang="nl-NL" sz="1100" dirty="0"/>
              <a:t> </a:t>
            </a:r>
            <a:r>
              <a:rPr lang="nl-NL" sz="1100" dirty="0" err="1"/>
              <a:t>one</a:t>
            </a:r>
            <a:r>
              <a:rPr lang="nl-NL" sz="1100" dirty="0"/>
              <a:t>.  </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17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124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had a </a:t>
            </a:r>
            <a:r>
              <a:rPr lang="nl-NL" dirty="0" err="1"/>
              <a:t>wonderfull</a:t>
            </a:r>
            <a:r>
              <a:rPr lang="nl-NL" dirty="0"/>
              <a:t> meeting in </a:t>
            </a:r>
            <a:r>
              <a:rPr lang="nl-NL" dirty="0" err="1"/>
              <a:t>our</a:t>
            </a:r>
            <a:r>
              <a:rPr lang="nl-NL" dirty="0"/>
              <a:t> </a:t>
            </a:r>
            <a:r>
              <a:rPr lang="nl-NL" dirty="0" err="1"/>
              <a:t>institute</a:t>
            </a:r>
            <a:r>
              <a:rPr lang="nl-NL" dirty="0"/>
              <a:t>, </a:t>
            </a:r>
            <a:r>
              <a:rPr lang="nl-NL" dirty="0" err="1"/>
              <a:t>they</a:t>
            </a:r>
            <a:r>
              <a:rPr lang="nl-NL" dirty="0"/>
              <a:t> like the </a:t>
            </a:r>
            <a:r>
              <a:rPr lang="nl-NL" dirty="0" err="1"/>
              <a:t>atmosphere</a:t>
            </a:r>
            <a:r>
              <a:rPr lang="nl-NL" dirty="0"/>
              <a:t> and </a:t>
            </a:r>
            <a:r>
              <a:rPr lang="nl-NL" dirty="0" err="1"/>
              <a:t>were</a:t>
            </a:r>
            <a:r>
              <a:rPr lang="nl-NL" dirty="0"/>
              <a:t> </a:t>
            </a:r>
            <a:r>
              <a:rPr lang="nl-NL" dirty="0" err="1"/>
              <a:t>also</a:t>
            </a:r>
            <a:r>
              <a:rPr lang="nl-NL" dirty="0"/>
              <a:t> </a:t>
            </a:r>
            <a:r>
              <a:rPr lang="nl-NL" dirty="0" err="1"/>
              <a:t>very</a:t>
            </a:r>
            <a:r>
              <a:rPr lang="nl-NL" dirty="0"/>
              <a:t> </a:t>
            </a:r>
            <a:r>
              <a:rPr lang="nl-NL" dirty="0" err="1"/>
              <a:t>interested</a:t>
            </a:r>
            <a:r>
              <a:rPr lang="nl-NL" dirty="0"/>
              <a:t> in </a:t>
            </a:r>
            <a:r>
              <a:rPr lang="nl-NL" dirty="0" err="1"/>
              <a:t>our</a:t>
            </a:r>
            <a:r>
              <a:rPr lang="nl-NL" dirty="0"/>
              <a:t> research. </a:t>
            </a:r>
            <a:r>
              <a:rPr lang="en-US" sz="1200" kern="1200" dirty="0">
                <a:solidFill>
                  <a:schemeClr val="tx1"/>
                </a:solidFill>
                <a:effectLst/>
                <a:latin typeface="+mn-lt"/>
                <a:ea typeface="+mn-ea"/>
                <a:cs typeface="+mn-cs"/>
              </a:rPr>
              <a:t>They discussed new search systems, listened to talks on Open Science and research data management, and exchanged practical information for their work. They also got to know our institute through an introduction by Simon Fisher and tours of the </a:t>
            </a:r>
            <a:r>
              <a:rPr lang="en-US" sz="1200" kern="1200" dirty="0" err="1">
                <a:solidFill>
                  <a:schemeClr val="tx1"/>
                </a:solidFill>
                <a:effectLst/>
                <a:latin typeface="+mn-lt"/>
                <a:ea typeface="+mn-ea"/>
                <a:cs typeface="+mn-cs"/>
              </a:rPr>
              <a:t>BabyLab</a:t>
            </a:r>
            <a:r>
              <a:rPr lang="en-US" sz="1200" kern="1200" dirty="0">
                <a:solidFill>
                  <a:schemeClr val="tx1"/>
                </a:solidFill>
                <a:effectLst/>
                <a:latin typeface="+mn-lt"/>
                <a:ea typeface="+mn-ea"/>
                <a:cs typeface="+mn-cs"/>
              </a:rPr>
              <a:t>, Motion Capture Lab and </a:t>
            </a:r>
            <a:r>
              <a:rPr lang="en-US" sz="1200" kern="1200" dirty="0" err="1">
                <a:solidFill>
                  <a:schemeClr val="tx1"/>
                </a:solidFill>
                <a:effectLst/>
                <a:latin typeface="+mn-lt"/>
                <a:ea typeface="+mn-ea"/>
                <a:cs typeface="+mn-cs"/>
              </a:rPr>
              <a:t>Weblab</a:t>
            </a:r>
            <a:r>
              <a:rPr lang="en-US" sz="1200" kern="1200" dirty="0">
                <a:solidFill>
                  <a:schemeClr val="tx1"/>
                </a:solidFill>
                <a:effectLst/>
                <a:latin typeface="+mn-lt"/>
                <a:ea typeface="+mn-ea"/>
                <a:cs typeface="+mn-cs"/>
              </a:rPr>
              <a:t>. They were very impressed by our research and the friendly atmosphere in the Institute.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3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74CE0-1868-41B0-8E30-0BF663A38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41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7A22-776F-4725-BECF-FB57F216E09C}" type="slidenum">
              <a:rPr lang="en-US" smtClean="0"/>
              <a:t>5</a:t>
            </a:fld>
            <a:endParaRPr lang="en-US"/>
          </a:p>
        </p:txBody>
      </p:sp>
    </p:spTree>
    <p:extLst>
      <p:ext uri="{BB962C8B-B14F-4D97-AF65-F5344CB8AC3E}">
        <p14:creationId xmlns:p14="http://schemas.microsoft.com/office/powerpoint/2010/main" val="3188855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7CE71-E808-44D1-A96A-190357F0CE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788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B28D94-3AFD-4C75-A46A-D9D01350FF7D}" type="slidenum">
              <a:rPr lang="en-GB" smtClean="0"/>
              <a:t>50</a:t>
            </a:fld>
            <a:endParaRPr lang="en-GB"/>
          </a:p>
        </p:txBody>
      </p:sp>
    </p:spTree>
    <p:extLst>
      <p:ext uri="{BB962C8B-B14F-4D97-AF65-F5344CB8AC3E}">
        <p14:creationId xmlns:p14="http://schemas.microsoft.com/office/powerpoint/2010/main" val="108545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Attracting Diversity to MPI-PL. </a:t>
            </a:r>
            <a:r>
              <a:rPr lang="en-GB" sz="1200" b="0" i="0" u="none" strike="noStrike" kern="1200" baseline="0" dirty="0">
                <a:solidFill>
                  <a:schemeClr val="tx1"/>
                </a:solidFill>
                <a:latin typeface="+mn-lt"/>
                <a:ea typeface="+mn-ea"/>
                <a:cs typeface="+mn-cs"/>
              </a:rPr>
              <a:t>Here we focus on how to attract employees (both scientific and support staff) from a wider range of backgrounds, both to MPI-PL and into language sciences in general. Examples of initiatives might include the IMPRS’s Talent scheme, reviewing and revising appointment procedures, producing guidelines and training for research leads on how to run inclusive appointment procedures, working with RU to provide more support for dual-careers, coordinating institute involvement in outreach events, and developing strategies to appoint more diverse people at leadership level. </a:t>
            </a:r>
          </a:p>
          <a:p>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Diversity and Inclusion at MPI-PL. </a:t>
            </a:r>
            <a:r>
              <a:rPr lang="en-GB" sz="1200" b="0" i="0" u="none" strike="noStrike" kern="1200" baseline="0" dirty="0">
                <a:solidFill>
                  <a:schemeClr val="tx1"/>
                </a:solidFill>
                <a:latin typeface="+mn-lt"/>
                <a:ea typeface="+mn-ea"/>
                <a:cs typeface="+mn-cs"/>
              </a:rPr>
              <a:t>Here we focus on improving the work environment for current MPI employees in order to promote inclusion and ensure that the diverse groups we recruit are well and equably supported. Activities here might include making sure that all MPI documents, and our website and intranet, use inclusive language, creating communication routes so that employees can easily find information on diversity and inclusion, training supervisors and research leaders in how to lead diverse teams effectively, creating induction and support schemes explicitly designed to support international staff/students (e.g. buddy schemes), and setting up regular workshops to discuss diversity and inclusion (e.g. in collaboration with Radboud University) </a:t>
            </a:r>
          </a:p>
          <a:p>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Diversity in our Science. </a:t>
            </a:r>
            <a:r>
              <a:rPr lang="en-GB" sz="1200" b="0" i="0" u="none" strike="noStrike" kern="1200" baseline="0" dirty="0">
                <a:solidFill>
                  <a:schemeClr val="tx1"/>
                </a:solidFill>
                <a:latin typeface="+mn-lt"/>
                <a:ea typeface="+mn-ea"/>
                <a:cs typeface="+mn-cs"/>
              </a:rPr>
              <a:t>Here the focus is on our scientific activities, in recognition that most research in the field of language sciences reflects a very narrow demographic, which misrepresents how most of the world use language. This area also focusses on how to make our research activities (e.g. conferences) more accessible and inclusive. Examples of activities here might include producing guides for diverse and inclusive science and for running accessible events, producing system for rewarding/promoting diverse science (e.g. dedicated slot at Proudly Presents), increasing exchanges/collaborations with universities in under-represented countries, and lobbying funders and scientific organisations to prioritise diverse and inclusive science. </a:t>
            </a: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8D94-3AFD-4C75-A46A-D9D01350FF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125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8D94-3AFD-4C75-A46A-D9D01350FF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60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515A-F24E-4282-B1DC-D8933590C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06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515A-F24E-4282-B1DC-D8933590C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643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postdoctoral representatives are members of the postdoctoral community. They form the postdoc council and organize events and activities for postdocs Donders-wide. You can contact them here if you have any questions about past/future postdoc events.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DE35C-4A07-4936-B652-9D6C6416F61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84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DE35C-4A07-4936-B652-9D6C6416F61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253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18DBE-61E1-4DFE-9BFF-2A808974A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023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picture you also see the GEOs. We are female employees and we are elected by female employees, compliant to MPG regulations, but we support all genders. It is important to also notice that we are independent in this role. </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role is twofold. We are the point of contact for all employees for concerns  or issues about  inequality, discrimination, harassment, or any other issue which is troubling someone. We advise about further actions, entirely confidential.</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138C7-E33B-4579-AD1B-94450273EB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21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7A22-776F-4725-BECF-FB57F216E09C}" type="slidenum">
              <a:rPr lang="en-US" smtClean="0"/>
              <a:t>6</a:t>
            </a:fld>
            <a:endParaRPr lang="en-US"/>
          </a:p>
        </p:txBody>
      </p:sp>
    </p:spTree>
    <p:extLst>
      <p:ext uri="{BB962C8B-B14F-4D97-AF65-F5344CB8AC3E}">
        <p14:creationId xmlns:p14="http://schemas.microsoft.com/office/powerpoint/2010/main" val="3952124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18DBE-61E1-4DFE-9BFF-2A808974A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231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18DBE-61E1-4DFE-9BFF-2A808974A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226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18DBE-61E1-4DFE-9BFF-2A808974A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33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1E0FC-7413-4E40-904E-47D4EB4BD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08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1E0FC-7413-4E40-904E-47D4EB4BD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87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2618DBE-61E1-4DFE-9BFF-2A808974AD25}" type="slidenum">
              <a:rPr lang="en-US" smtClean="0"/>
              <a:t>85</a:t>
            </a:fld>
            <a:endParaRPr lang="en-US"/>
          </a:p>
        </p:txBody>
      </p:sp>
    </p:spTree>
    <p:extLst>
      <p:ext uri="{BB962C8B-B14F-4D97-AF65-F5344CB8AC3E}">
        <p14:creationId xmlns:p14="http://schemas.microsoft.com/office/powerpoint/2010/main" val="2894023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defTabSz="946130">
              <a:defRPr/>
            </a:pPr>
            <a:fld id="{68B1E2FD-CE7F-4CC4-9627-2C1287A96315}" type="slidenum">
              <a:rPr lang="nl-NL">
                <a:solidFill>
                  <a:prstClr val="black"/>
                </a:solidFill>
                <a:latin typeface="Calibri" panose="020F0502020204030204"/>
              </a:rPr>
              <a:pPr defTabSz="946130">
                <a:defRPr/>
              </a:pPr>
              <a:t>90</a:t>
            </a:fld>
            <a:endParaRPr lang="nl-NL">
              <a:solidFill>
                <a:prstClr val="black"/>
              </a:solidFill>
              <a:latin typeface="Calibri" panose="020F0502020204030204"/>
            </a:endParaRPr>
          </a:p>
        </p:txBody>
      </p:sp>
    </p:spTree>
    <p:extLst>
      <p:ext uri="{BB962C8B-B14F-4D97-AF65-F5344CB8AC3E}">
        <p14:creationId xmlns:p14="http://schemas.microsoft.com/office/powerpoint/2010/main" val="423993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new external PhD rep!</a:t>
            </a:r>
          </a:p>
        </p:txBody>
      </p:sp>
      <p:sp>
        <p:nvSpPr>
          <p:cNvPr id="4" name="Slide Number Placeholder 3"/>
          <p:cNvSpPr>
            <a:spLocks noGrp="1"/>
          </p:cNvSpPr>
          <p:nvPr>
            <p:ph type="sldNum" sz="quarter" idx="5"/>
          </p:nvPr>
        </p:nvSpPr>
        <p:spPr/>
        <p:txBody>
          <a:bodyPr/>
          <a:lstStyle/>
          <a:p>
            <a:fld id="{65427A22-776F-4725-BECF-FB57F216E09C}" type="slidenum">
              <a:rPr lang="en-US" smtClean="0"/>
              <a:t>7</a:t>
            </a:fld>
            <a:endParaRPr lang="en-US"/>
          </a:p>
        </p:txBody>
      </p:sp>
    </p:spTree>
    <p:extLst>
      <p:ext uri="{BB962C8B-B14F-4D97-AF65-F5344CB8AC3E}">
        <p14:creationId xmlns:p14="http://schemas.microsoft.com/office/powerpoint/2010/main" val="2702846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7A22-776F-4725-BECF-FB57F216E09C}" type="slidenum">
              <a:rPr lang="en-US" smtClean="0"/>
              <a:t>8</a:t>
            </a:fld>
            <a:endParaRPr lang="en-US"/>
          </a:p>
        </p:txBody>
      </p:sp>
    </p:spTree>
    <p:extLst>
      <p:ext uri="{BB962C8B-B14F-4D97-AF65-F5344CB8AC3E}">
        <p14:creationId xmlns:p14="http://schemas.microsoft.com/office/powerpoint/2010/main" val="59852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7A22-776F-4725-BECF-FB57F216E09C}" type="slidenum">
              <a:rPr lang="en-US" smtClean="0"/>
              <a:t>9</a:t>
            </a:fld>
            <a:endParaRPr lang="en-US"/>
          </a:p>
        </p:txBody>
      </p:sp>
    </p:spTree>
    <p:extLst>
      <p:ext uri="{BB962C8B-B14F-4D97-AF65-F5344CB8AC3E}">
        <p14:creationId xmlns:p14="http://schemas.microsoft.com/office/powerpoint/2010/main" val="85269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Most of </a:t>
            </a:r>
            <a:r>
              <a:rPr lang="nl-NL" dirty="0" err="1"/>
              <a:t>you</a:t>
            </a:r>
            <a:r>
              <a:rPr lang="nl-NL" dirty="0"/>
              <a:t> have met Heidi </a:t>
            </a:r>
            <a:r>
              <a:rPr lang="nl-NL" dirty="0" err="1"/>
              <a:t>now</a:t>
            </a:r>
            <a:endParaRPr lang="nl-NL" dirty="0"/>
          </a:p>
          <a:p>
            <a:endParaRPr lang="nl-NL" dirty="0"/>
          </a:p>
          <a:p>
            <a:r>
              <a:rPr lang="nl-NL" dirty="0"/>
              <a:t>Patricia – </a:t>
            </a:r>
            <a:r>
              <a:rPr lang="nl-NL" dirty="0" err="1"/>
              <a:t>helps</a:t>
            </a:r>
            <a:r>
              <a:rPr lang="nl-NL" dirty="0"/>
              <a:t> </a:t>
            </a:r>
            <a:r>
              <a:rPr lang="nl-NL" dirty="0" err="1"/>
              <a:t>us</a:t>
            </a:r>
            <a:r>
              <a:rPr lang="nl-NL" dirty="0"/>
              <a:t>, but </a:t>
            </a:r>
            <a:r>
              <a:rPr lang="nl-NL" dirty="0" err="1"/>
              <a:t>not</a:t>
            </a:r>
            <a:r>
              <a:rPr lang="nl-NL" dirty="0"/>
              <a:t> </a:t>
            </a:r>
            <a:r>
              <a:rPr lang="nl-NL" dirty="0" err="1"/>
              <a:t>acting</a:t>
            </a:r>
            <a:r>
              <a:rPr lang="nl-NL" dirty="0"/>
              <a:t> </a:t>
            </a:r>
            <a:r>
              <a:rPr lang="nl-NL" dirty="0" err="1"/>
              <a:t>DPCo</a:t>
            </a:r>
            <a:r>
              <a:rPr lang="nl-NL" dirty="0"/>
              <a:t> – </a:t>
            </a:r>
            <a:r>
              <a:rPr lang="nl-NL" dirty="0" err="1"/>
              <a:t>not</a:t>
            </a:r>
            <a:r>
              <a:rPr lang="nl-NL" dirty="0"/>
              <a:t> </a:t>
            </a:r>
            <a:r>
              <a:rPr lang="nl-NL" dirty="0" err="1"/>
              <a:t>the</a:t>
            </a:r>
            <a:r>
              <a:rPr lang="nl-NL" dirty="0"/>
              <a:t> </a:t>
            </a:r>
            <a:r>
              <a:rPr lang="nl-NL" dirty="0" err="1"/>
              <a:t>one</a:t>
            </a:r>
            <a:r>
              <a:rPr lang="nl-NL" dirty="0"/>
              <a:t> </a:t>
            </a:r>
            <a:r>
              <a:rPr lang="nl-NL" dirty="0" err="1"/>
              <a:t>emails</a:t>
            </a:r>
            <a:r>
              <a:rPr lang="nl-NL" dirty="0"/>
              <a:t> </a:t>
            </a:r>
            <a:r>
              <a:rPr lang="nl-NL" dirty="0" err="1"/>
              <a:t>should</a:t>
            </a:r>
            <a:r>
              <a:rPr lang="nl-NL" dirty="0"/>
              <a:t> go </a:t>
            </a:r>
            <a:r>
              <a:rPr lang="nl-NL" dirty="0" err="1"/>
              <a:t>to</a:t>
            </a: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98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a reminder that it’s not Patricia anymore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Privacy: Seen by Oxana, Annelies, </a:t>
            </a:r>
            <a:r>
              <a:rPr lang="en-US" dirty="0" err="1"/>
              <a:t>Pati</a:t>
            </a:r>
            <a:r>
              <a:rPr lang="en-US" dirty="0"/>
              <a:t>, plus the relevant people from TG (Reiner, Tobias, Alex, Maurice </a:t>
            </a:r>
            <a:r>
              <a:rPr lang="en-US" dirty="0" err="1"/>
              <a:t>etc</a:t>
            </a:r>
            <a:r>
              <a:rPr lang="en-US" dirty="0"/>
              <a:t>)</a:t>
            </a:r>
          </a:p>
          <a:p>
            <a:endParaRPr lang="en-US" dirty="0"/>
          </a:p>
          <a:p>
            <a:r>
              <a:rPr lang="en-US" dirty="0"/>
              <a:t>Mention that for sensitive things they can still get in touch with me personally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0FBD2-7993-412C-8297-D472CF2AE74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399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2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00028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2FE2-BFB2-411F-9718-68BA2A4A70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02666712-4528-4EA4-894C-819ED1C52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3385EC-2C8B-43E9-A668-1E63854A4580}"/>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C36E8347-9F6C-4E2E-B2F3-ECA0A35D842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F6C42E5-0572-4D66-9920-B2AB1F605AD3}"/>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173166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F571-B510-4B80-82A2-61EB3BBAEA1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9B5CF1C5-89E2-4A5E-ACF0-22A8041183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46571C5C-BE5E-4155-9EFD-7AE493E53D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74CE54C7-4194-4B52-B132-E1C531BF4DAD}"/>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6" name="Footer Placeholder 5">
            <a:extLst>
              <a:ext uri="{FF2B5EF4-FFF2-40B4-BE49-F238E27FC236}">
                <a16:creationId xmlns:a16="http://schemas.microsoft.com/office/drawing/2014/main" id="{5C5BF56F-C4C6-4524-B454-DA6563713F1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DF24314-8B61-4903-9D24-C926E20EF57E}"/>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60384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1E7F-4291-4BB0-97B1-2D47ECCE5F3C}"/>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143344A-C701-4EB3-A713-974DE9315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0E22AA-8C06-4D05-8AF7-1D485065963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57BCA6F3-1CB9-4E5F-B20E-B7EACA1132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10FF3B-ACF1-4CB6-9754-C56B87D3F4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4B4D308D-4861-45C5-B915-6DFFF9C69F57}"/>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8" name="Footer Placeholder 7">
            <a:extLst>
              <a:ext uri="{FF2B5EF4-FFF2-40B4-BE49-F238E27FC236}">
                <a16:creationId xmlns:a16="http://schemas.microsoft.com/office/drawing/2014/main" id="{5854C849-838E-4CE1-ACA0-71B8FF674476}"/>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6866DD6A-150B-4F07-9149-4C83BD8910F3}"/>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101163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8B07-A402-4412-8CD2-F41BB4D68D5C}"/>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E2C65313-32D7-4138-8FC7-10582B4D2D45}"/>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4" name="Footer Placeholder 3">
            <a:extLst>
              <a:ext uri="{FF2B5EF4-FFF2-40B4-BE49-F238E27FC236}">
                <a16:creationId xmlns:a16="http://schemas.microsoft.com/office/drawing/2014/main" id="{E65F3546-9BD4-4AD6-A3CE-63ED180CC981}"/>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4CCF496E-9B0C-4876-BB36-FA64E369FC92}"/>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3006380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CB51E1-7099-45A2-A1A8-CCED62A9F2F7}"/>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3" name="Footer Placeholder 2">
            <a:extLst>
              <a:ext uri="{FF2B5EF4-FFF2-40B4-BE49-F238E27FC236}">
                <a16:creationId xmlns:a16="http://schemas.microsoft.com/office/drawing/2014/main" id="{3060288B-60C1-4B20-866D-ADFDE8BEA940}"/>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61A910F0-259C-497A-B5C2-94EBC95FF5D6}"/>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302572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1874-321C-41D9-A2D9-301CAB4A8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61688F82-BCE8-4376-B53F-CD7741A51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86DC1AE-E9C7-4CBB-888F-31AB2867A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46ACE-1345-476B-8D27-C729AF333BCF}"/>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6" name="Footer Placeholder 5">
            <a:extLst>
              <a:ext uri="{FF2B5EF4-FFF2-40B4-BE49-F238E27FC236}">
                <a16:creationId xmlns:a16="http://schemas.microsoft.com/office/drawing/2014/main" id="{4E89E544-B0E0-4FDE-BB52-95F036054C77}"/>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8381F80-D68E-4500-90AB-D375A8468EB4}"/>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835827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F0DAB-0433-47A9-8908-327EE9E32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7B9AC5A8-0474-4C82-B84F-71E7DDCEA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B7C7C5A0-3351-425F-827B-15EE1512C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40096F-136A-4874-A6DC-5AD1EDF2E987}"/>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6" name="Footer Placeholder 5">
            <a:extLst>
              <a:ext uri="{FF2B5EF4-FFF2-40B4-BE49-F238E27FC236}">
                <a16:creationId xmlns:a16="http://schemas.microsoft.com/office/drawing/2014/main" id="{552470CC-91A6-4ED1-B0A3-23CDAE3EF94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414D9E9-9E6A-4016-9EBF-67E53EDEE829}"/>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4056545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3B6F-486C-471A-8E15-AE23DF5F8813}"/>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571CDC26-8FD2-413D-9CD7-B1AFAD76BD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15544DC-FC29-40FE-BF42-BDF147A46ED0}"/>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39CD3B5C-80A4-447E-AD94-1C98E1618EC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90AE082-FC82-4CFD-90EE-F3A921800C08}"/>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611190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79079-AAB8-4CE4-9F83-67D132CFFB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531496FD-230E-45CA-A8A9-3D5698CC38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E1738FA-DA12-4B46-8824-9918932C2C11}"/>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8AF30EBE-5C34-4221-A2EE-F59C0818C3B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5278C7B-D70C-4A99-9554-DE4DB30A8677}"/>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3092231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3714751" y="2495550"/>
            <a:ext cx="7516800" cy="3495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2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73806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p:cNvSpPr/>
          <p:nvPr userDrawn="1"/>
        </p:nvSpPr>
        <p:spPr>
          <a:xfrm>
            <a:off x="0" y="986372"/>
            <a:ext cx="12192000" cy="5002732"/>
          </a:xfrm>
          <a:prstGeom prst="rect">
            <a:avLst/>
          </a:prstGeom>
          <a:blipFill>
            <a:blip r:embed="rId2"/>
            <a:stretch>
              <a:fillRect/>
            </a:stretch>
          </a:blip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lIns="360000" tIns="360000" rtlCol="0" anchor="t" anchorCtr="0"/>
          <a:lstStyle/>
          <a:p>
            <a:pPr algn="l" fontAlgn="auto">
              <a:spcBef>
                <a:spcPts val="0"/>
              </a:spcBef>
              <a:spcAft>
                <a:spcPts val="0"/>
              </a:spcAft>
            </a:pPr>
            <a:r>
              <a:rPr lang="en-US" sz="1600">
                <a:solidFill>
                  <a:schemeClr val="bg2">
                    <a:lumMod val="25000"/>
                  </a:schemeClr>
                </a:solidFill>
                <a:latin typeface="Arial" panose="020B0604020202020204" pitchFamily="34" charset="0"/>
                <a:cs typeface="Arial" panose="020B0604020202020204" pitchFamily="34" charset="0"/>
              </a:rPr>
              <a:t>Optional</a:t>
            </a:r>
            <a:r>
              <a:rPr lang="en-US" sz="1600" baseline="0">
                <a:solidFill>
                  <a:schemeClr val="bg2">
                    <a:lumMod val="25000"/>
                  </a:schemeClr>
                </a:solidFill>
                <a:latin typeface="Arial" panose="020B0604020202020204" pitchFamily="34" charset="0"/>
                <a:cs typeface="Arial" panose="020B0604020202020204" pitchFamily="34" charset="0"/>
              </a:rPr>
              <a:t> background picture</a:t>
            </a:r>
          </a:p>
          <a:p>
            <a:pPr algn="l" fontAlgn="auto">
              <a:spcBef>
                <a:spcPts val="0"/>
              </a:spcBef>
              <a:spcAft>
                <a:spcPts val="0"/>
              </a:spcAft>
            </a:pPr>
            <a:r>
              <a:rPr lang="en-US" sz="1600" baseline="0">
                <a:solidFill>
                  <a:schemeClr val="bg2">
                    <a:lumMod val="25000"/>
                  </a:schemeClr>
                </a:solidFill>
                <a:latin typeface="Arial" panose="020B0604020202020204" pitchFamily="34" charset="0"/>
                <a:cs typeface="Arial" panose="020B0604020202020204" pitchFamily="34" charset="0"/>
              </a:rPr>
              <a:t>(with Inside Top Shadow)</a:t>
            </a:r>
            <a:endParaRPr lang="nl-NL" sz="1600">
              <a:solidFill>
                <a:schemeClr val="bg2">
                  <a:lumMod val="2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1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3061068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728662" y="601222"/>
            <a:ext cx="8167688" cy="1056128"/>
          </a:xfrm>
          <a:prstGeom prst="rect">
            <a:avLst/>
          </a:prstGeom>
        </p:spPr>
        <p:txBody>
          <a:bodyPr tIns="36000" bIns="36000" anchor="t" anchorCtr="0"/>
          <a:lstStyle>
            <a:lvl1pPr marL="0" indent="0" algn="l">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Header</a:t>
            </a:r>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
        <p:nvSpPr>
          <p:cNvPr id="26" name="Text Placeholder 8"/>
          <p:cNvSpPr>
            <a:spLocks noGrp="1"/>
          </p:cNvSpPr>
          <p:nvPr>
            <p:ph type="body" sz="quarter" idx="17" hasCustomPrompt="1"/>
          </p:nvPr>
        </p:nvSpPr>
        <p:spPr>
          <a:xfrm>
            <a:off x="728662" y="1790700"/>
            <a:ext cx="8167688" cy="4198938"/>
          </a:xfrm>
          <a:prstGeom prst="rect">
            <a:avLst/>
          </a:prstGeom>
        </p:spPr>
        <p:txBody>
          <a:bodyPr/>
          <a:lstStyle>
            <a:lvl1pPr marL="0" indent="0" algn="l">
              <a:lnSpc>
                <a:spcPct val="100000"/>
              </a:lnSpc>
              <a:spcBef>
                <a:spcPts val="0"/>
              </a:spcBef>
              <a:buFont typeface="Arial" panose="020B0604020202020204" pitchFamily="34" charset="0"/>
              <a:buNone/>
              <a:defRPr sz="2000" baseline="0">
                <a:latin typeface="Arial" panose="020B0604020202020204" pitchFamily="34" charset="0"/>
                <a:cs typeface="Arial" panose="020B0604020202020204" pitchFamily="34" charset="0"/>
              </a:defRPr>
            </a:lvl1pPr>
          </a:lstStyle>
          <a:p>
            <a:pPr lvl="0"/>
            <a:r>
              <a:rPr lang="nl-NL"/>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86658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2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3561103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p:cNvSpPr/>
          <p:nvPr userDrawn="1"/>
        </p:nvSpPr>
        <p:spPr>
          <a:xfrm>
            <a:off x="0" y="986372"/>
            <a:ext cx="12192000" cy="5002732"/>
          </a:xfrm>
          <a:prstGeom prst="rect">
            <a:avLst/>
          </a:prstGeom>
          <a:blipFill>
            <a:blip r:embed="rId2"/>
            <a:stretch>
              <a:fillRect/>
            </a:stretch>
          </a:blip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lIns="360000" tIns="360000" rtlCol="0" anchor="t" anchorCtr="0"/>
          <a:lstStyle/>
          <a:p>
            <a:pPr algn="l" fontAlgn="auto">
              <a:spcBef>
                <a:spcPts val="0"/>
              </a:spcBef>
              <a:spcAft>
                <a:spcPts val="0"/>
              </a:spcAft>
            </a:pPr>
            <a:r>
              <a:rPr lang="en-US" sz="1600">
                <a:solidFill>
                  <a:schemeClr val="bg2">
                    <a:lumMod val="25000"/>
                  </a:schemeClr>
                </a:solidFill>
                <a:latin typeface="Arial" panose="020B0604020202020204" pitchFamily="34" charset="0"/>
                <a:cs typeface="Arial" panose="020B0604020202020204" pitchFamily="34" charset="0"/>
              </a:rPr>
              <a:t>Optional</a:t>
            </a:r>
            <a:r>
              <a:rPr lang="en-US" sz="1600" baseline="0">
                <a:solidFill>
                  <a:schemeClr val="bg2">
                    <a:lumMod val="25000"/>
                  </a:schemeClr>
                </a:solidFill>
                <a:latin typeface="Arial" panose="020B0604020202020204" pitchFamily="34" charset="0"/>
                <a:cs typeface="Arial" panose="020B0604020202020204" pitchFamily="34" charset="0"/>
              </a:rPr>
              <a:t> background picture</a:t>
            </a:r>
          </a:p>
          <a:p>
            <a:pPr algn="l" fontAlgn="auto">
              <a:spcBef>
                <a:spcPts val="0"/>
              </a:spcBef>
              <a:spcAft>
                <a:spcPts val="0"/>
              </a:spcAft>
            </a:pPr>
            <a:r>
              <a:rPr lang="en-US" sz="1600" baseline="0">
                <a:solidFill>
                  <a:schemeClr val="bg2">
                    <a:lumMod val="25000"/>
                  </a:schemeClr>
                </a:solidFill>
                <a:latin typeface="Arial" panose="020B0604020202020204" pitchFamily="34" charset="0"/>
                <a:cs typeface="Arial" panose="020B0604020202020204" pitchFamily="34" charset="0"/>
              </a:rPr>
              <a:t>(with Inside Top Shadow)</a:t>
            </a:r>
            <a:endParaRPr lang="nl-NL" sz="1600">
              <a:solidFill>
                <a:schemeClr val="bg2">
                  <a:lumMod val="2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1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354830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23" name="Text Placeholder 22"/>
          <p:cNvSpPr>
            <a:spLocks noGrp="1"/>
          </p:cNvSpPr>
          <p:nvPr>
            <p:ph type="body" sz="quarter" idx="10" hasCustomPrompt="1"/>
          </p:nvPr>
        </p:nvSpPr>
        <p:spPr>
          <a:xfrm>
            <a:off x="1223963" y="2056776"/>
            <a:ext cx="6672262" cy="1553391"/>
          </a:xfrm>
          <a:prstGeom prst="rect">
            <a:avLst/>
          </a:prstGeom>
        </p:spPr>
        <p:txBody>
          <a:bodyPr/>
          <a:lstStyle>
            <a:lvl1pPr marL="0" indent="0">
              <a:lnSpc>
                <a:spcPct val="100000"/>
              </a:lnSpc>
              <a:spcBef>
                <a:spcPts val="0"/>
              </a:spcBef>
              <a:buNone/>
              <a:defRPr sz="3200" b="1">
                <a:solidFill>
                  <a:schemeClr val="bg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1223963" y="3730190"/>
            <a:ext cx="6672262" cy="370705"/>
          </a:xfrm>
          <a:prstGeom prst="rect">
            <a:avLst/>
          </a:prstGeom>
        </p:spPr>
        <p:txBody>
          <a:bodyPr/>
          <a:lstStyle>
            <a:lvl1pPr marL="0" indent="0">
              <a:lnSpc>
                <a:spcPct val="100000"/>
              </a:lnSpc>
              <a:spcBef>
                <a:spcPts val="0"/>
              </a:spcBef>
              <a:buNone/>
              <a:defRPr sz="1600" baseline="0">
                <a:solidFill>
                  <a:schemeClr val="bg1"/>
                </a:solidFill>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1223963" y="4591625"/>
            <a:ext cx="6672262" cy="346749"/>
          </a:xfrm>
          <a:prstGeom prst="rect">
            <a:avLst/>
          </a:prstGeom>
        </p:spPr>
        <p:txBody>
          <a:bodyPr/>
          <a:lstStyle>
            <a:lvl1pPr marL="0" indent="0">
              <a:lnSpc>
                <a:spcPct val="100000"/>
              </a:lnSpc>
              <a:spcBef>
                <a:spcPts val="0"/>
              </a:spcBef>
              <a:buNone/>
              <a:defRPr sz="1800" cap="all" baseline="0">
                <a:solidFill>
                  <a:schemeClr val="bg1"/>
                </a:solidFill>
                <a:latin typeface="Arial" panose="020B0604020202020204" pitchFamily="34" charset="0"/>
                <a:cs typeface="Arial" panose="020B0604020202020204" pitchFamily="34" charset="0"/>
              </a:defRPr>
            </a:lvl1pPr>
          </a:lstStyle>
          <a:p>
            <a:pPr lvl="0"/>
            <a:r>
              <a:rPr lang="en-US"/>
              <a:t>FIRST LASTNAME</a:t>
            </a:r>
            <a:endParaRPr lang="nl-NL"/>
          </a:p>
        </p:txBody>
      </p:sp>
      <p:sp>
        <p:nvSpPr>
          <p:cNvPr id="3" name="Picture Placeholder 2"/>
          <p:cNvSpPr>
            <a:spLocks noGrp="1"/>
          </p:cNvSpPr>
          <p:nvPr>
            <p:ph type="pic" sz="quarter" idx="13" hasCustomPrompt="1"/>
          </p:nvPr>
        </p:nvSpPr>
        <p:spPr>
          <a:xfrm>
            <a:off x="8970565" y="2056151"/>
            <a:ext cx="2147094" cy="2535473"/>
          </a:xfrm>
          <a:prstGeom prst="rect">
            <a:avLst/>
          </a:prstGeom>
        </p:spPr>
        <p:txBody>
          <a:bodyPr/>
          <a:lstStyle>
            <a:lvl1pPr marL="0" indent="0">
              <a:buNone/>
              <a:defRPr sz="1600">
                <a:solidFill>
                  <a:schemeClr val="bg2">
                    <a:lumMod val="25000"/>
                  </a:schemeClr>
                </a:solidFill>
                <a:latin typeface="Arial" panose="020B0604020202020204" pitchFamily="34" charset="0"/>
                <a:cs typeface="Arial" panose="020B0604020202020204" pitchFamily="34" charset="0"/>
              </a:defRPr>
            </a:lvl1pPr>
          </a:lstStyle>
          <a:p>
            <a:r>
              <a:rPr lang="en-US"/>
              <a:t>Optional picture</a:t>
            </a:r>
            <a:endParaRPr lang="nl-NL"/>
          </a:p>
        </p:txBody>
      </p:sp>
      <p:sp>
        <p:nvSpPr>
          <p:cNvPr id="11" name="Picture Placeholder 28"/>
          <p:cNvSpPr>
            <a:spLocks noGrp="1"/>
          </p:cNvSpPr>
          <p:nvPr>
            <p:ph type="pic" sz="quarter" idx="14"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2" name="Picture Placeholder 28"/>
          <p:cNvSpPr>
            <a:spLocks noGrp="1"/>
          </p:cNvSpPr>
          <p:nvPr>
            <p:ph type="pic" sz="quarter" idx="15"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3" name="Picture Placeholder 28"/>
          <p:cNvSpPr>
            <a:spLocks noGrp="1"/>
          </p:cNvSpPr>
          <p:nvPr>
            <p:ph type="pic" sz="quarter" idx="16"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016027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728662" y="601222"/>
            <a:ext cx="8167688" cy="1056128"/>
          </a:xfrm>
          <a:prstGeom prst="rect">
            <a:avLst/>
          </a:prstGeom>
        </p:spPr>
        <p:txBody>
          <a:bodyPr tIns="36000" bIns="36000" anchor="t" anchorCtr="0"/>
          <a:lstStyle>
            <a:lvl1pPr marL="0" indent="0" algn="l">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Header</a:t>
            </a:r>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
        <p:nvSpPr>
          <p:cNvPr id="26" name="Text Placeholder 8"/>
          <p:cNvSpPr>
            <a:spLocks noGrp="1"/>
          </p:cNvSpPr>
          <p:nvPr>
            <p:ph type="body" sz="quarter" idx="17" hasCustomPrompt="1"/>
          </p:nvPr>
        </p:nvSpPr>
        <p:spPr>
          <a:xfrm>
            <a:off x="728662" y="1790700"/>
            <a:ext cx="8167688" cy="4198938"/>
          </a:xfrm>
          <a:prstGeom prst="rect">
            <a:avLst/>
          </a:prstGeom>
        </p:spPr>
        <p:txBody>
          <a:bodyPr/>
          <a:lstStyle>
            <a:lvl1pPr marL="0" indent="0" algn="l">
              <a:lnSpc>
                <a:spcPct val="100000"/>
              </a:lnSpc>
              <a:spcBef>
                <a:spcPts val="0"/>
              </a:spcBef>
              <a:buFont typeface="Arial" panose="020B0604020202020204" pitchFamily="34" charset="0"/>
              <a:buNone/>
              <a:defRPr sz="2000" baseline="0">
                <a:latin typeface="Arial" panose="020B0604020202020204" pitchFamily="34" charset="0"/>
                <a:cs typeface="Arial" panose="020B0604020202020204" pitchFamily="34" charset="0"/>
              </a:defRPr>
            </a:lvl1pPr>
          </a:lstStyle>
          <a:p>
            <a:pPr lvl="0"/>
            <a:r>
              <a:rPr lang="nl-NL"/>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801304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2986087" y="601222"/>
            <a:ext cx="6219825" cy="1056128"/>
          </a:xfrm>
          <a:prstGeom prst="rect">
            <a:avLst/>
          </a:prstGeom>
        </p:spPr>
        <p:txBody>
          <a:bodyPr tIns="36000" bIns="36000" anchor="t" anchorCtr="0"/>
          <a:lstStyle>
            <a:lvl1pPr marL="0" indent="0" algn="ctr">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List header</a:t>
            </a:r>
          </a:p>
        </p:txBody>
      </p:sp>
      <p:sp>
        <p:nvSpPr>
          <p:cNvPr id="9" name="Text Placeholder 8"/>
          <p:cNvSpPr>
            <a:spLocks noGrp="1"/>
          </p:cNvSpPr>
          <p:nvPr>
            <p:ph type="body" sz="quarter" idx="15" hasCustomPrompt="1"/>
          </p:nvPr>
        </p:nvSpPr>
        <p:spPr>
          <a:xfrm>
            <a:off x="2986087" y="1790700"/>
            <a:ext cx="6219827" cy="4198938"/>
          </a:xfrm>
          <a:prstGeom prst="rect">
            <a:avLst/>
          </a:prstGeom>
        </p:spPr>
        <p:txBody>
          <a:bodyPr/>
          <a:lstStyle>
            <a:lvl1pPr marL="288000" indent="-288000">
              <a:lnSpc>
                <a:spcPct val="100000"/>
              </a:lnSpc>
              <a:spcBef>
                <a:spcPts val="0"/>
              </a:spcBef>
              <a:buFont typeface="Arial" panose="020B0604020202020204" pitchFamily="34" charset="0"/>
              <a:buChar char="•"/>
              <a:defRPr sz="2000" baseline="0">
                <a:latin typeface="Arial" panose="020B0604020202020204" pitchFamily="34" charset="0"/>
                <a:cs typeface="Arial" panose="020B0604020202020204" pitchFamily="34" charset="0"/>
              </a:defRPr>
            </a:lvl1pPr>
          </a:lstStyle>
          <a:p>
            <a:pPr lvl="0"/>
            <a:r>
              <a:rPr lang="en-US"/>
              <a:t>Item 1</a:t>
            </a:r>
          </a:p>
          <a:p>
            <a:pPr lvl="0"/>
            <a:r>
              <a:rPr lang="en-US"/>
              <a:t>Item 2</a:t>
            </a:r>
          </a:p>
          <a:p>
            <a:pPr lvl="0"/>
            <a:r>
              <a:rPr lang="en-US"/>
              <a:t>Etc.</a:t>
            </a:r>
            <a:endParaRPr lang="nl-NL"/>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Tree>
    <p:extLst>
      <p:ext uri="{BB962C8B-B14F-4D97-AF65-F5344CB8AC3E}">
        <p14:creationId xmlns:p14="http://schemas.microsoft.com/office/powerpoint/2010/main" val="2819148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00786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1126" y="2709671"/>
            <a:ext cx="6269749" cy="1438659"/>
          </a:xfrm>
          <a:prstGeom prst="rect">
            <a:avLst/>
          </a:prstGeom>
        </p:spPr>
      </p:pic>
    </p:spTree>
    <p:extLst>
      <p:ext uri="{BB962C8B-B14F-4D97-AF65-F5344CB8AC3E}">
        <p14:creationId xmlns:p14="http://schemas.microsoft.com/office/powerpoint/2010/main" val="721406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2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3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329139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p:cNvSpPr/>
          <p:nvPr userDrawn="1"/>
        </p:nvSpPr>
        <p:spPr>
          <a:xfrm>
            <a:off x="0" y="986372"/>
            <a:ext cx="12192000" cy="5002732"/>
          </a:xfrm>
          <a:prstGeom prst="rect">
            <a:avLst/>
          </a:prstGeom>
          <a:blipFill>
            <a:blip r:embed="rId2"/>
            <a:stretch>
              <a:fillRect/>
            </a:stretch>
          </a:blip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lIns="360000" tIns="360000" rtlCol="0" anchor="t" anchorCtr="0"/>
          <a:lstStyle/>
          <a:p>
            <a:pPr algn="l" fontAlgn="auto">
              <a:spcBef>
                <a:spcPts val="0"/>
              </a:spcBef>
              <a:spcAft>
                <a:spcPts val="0"/>
              </a:spcAft>
            </a:pPr>
            <a:r>
              <a:rPr lang="en-US" sz="1600">
                <a:solidFill>
                  <a:schemeClr val="bg2">
                    <a:lumMod val="25000"/>
                  </a:schemeClr>
                </a:solidFill>
                <a:latin typeface="Arial" panose="020B0604020202020204" pitchFamily="34" charset="0"/>
                <a:cs typeface="Arial" panose="020B0604020202020204" pitchFamily="34" charset="0"/>
              </a:rPr>
              <a:t>Optional</a:t>
            </a:r>
            <a:r>
              <a:rPr lang="en-US" sz="1600" baseline="0">
                <a:solidFill>
                  <a:schemeClr val="bg2">
                    <a:lumMod val="25000"/>
                  </a:schemeClr>
                </a:solidFill>
                <a:latin typeface="Arial" panose="020B0604020202020204" pitchFamily="34" charset="0"/>
                <a:cs typeface="Arial" panose="020B0604020202020204" pitchFamily="34" charset="0"/>
              </a:rPr>
              <a:t> background picture</a:t>
            </a:r>
          </a:p>
          <a:p>
            <a:pPr algn="l" fontAlgn="auto">
              <a:spcBef>
                <a:spcPts val="0"/>
              </a:spcBef>
              <a:spcAft>
                <a:spcPts val="0"/>
              </a:spcAft>
            </a:pPr>
            <a:r>
              <a:rPr lang="en-US" sz="1600" baseline="0">
                <a:solidFill>
                  <a:schemeClr val="bg2">
                    <a:lumMod val="25000"/>
                  </a:schemeClr>
                </a:solidFill>
                <a:latin typeface="Arial" panose="020B0604020202020204" pitchFamily="34" charset="0"/>
                <a:cs typeface="Arial" panose="020B0604020202020204" pitchFamily="34" charset="0"/>
              </a:rPr>
              <a:t>(with Inside Top Shadow)</a:t>
            </a:r>
            <a:endParaRPr lang="nl-NL" sz="1600">
              <a:solidFill>
                <a:schemeClr val="bg2">
                  <a:lumMod val="2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18" name="Rechthoek 6"/>
          <p:cNvSpPr/>
          <p:nvPr userDrawn="1"/>
        </p:nvSpPr>
        <p:spPr>
          <a:xfrm>
            <a:off x="4095751" y="2495550"/>
            <a:ext cx="7124700" cy="349567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latin typeface="Arial" panose="020B0604020202020204" pitchFamily="34" charset="0"/>
              <a:cs typeface="Arial" panose="020B0604020202020204" pitchFamily="34" charset="0"/>
            </a:endParaRPr>
          </a:p>
        </p:txBody>
      </p:sp>
      <p:sp>
        <p:nvSpPr>
          <p:cNvPr id="23" name="Text Placeholder 22"/>
          <p:cNvSpPr>
            <a:spLocks noGrp="1"/>
          </p:cNvSpPr>
          <p:nvPr>
            <p:ph type="body" sz="quarter" idx="10" hasCustomPrompt="1"/>
          </p:nvPr>
        </p:nvSpPr>
        <p:spPr>
          <a:xfrm>
            <a:off x="4310063" y="2723526"/>
            <a:ext cx="6672262" cy="1553391"/>
          </a:xfrm>
          <a:prstGeom prst="rect">
            <a:avLst/>
          </a:prstGeom>
        </p:spPr>
        <p:txBody>
          <a:bodyPr/>
          <a:lstStyle>
            <a:lvl1pPr marL="0" indent="0">
              <a:lnSpc>
                <a:spcPct val="100000"/>
              </a:lnSpc>
              <a:spcBef>
                <a:spcPts val="0"/>
              </a:spcBef>
              <a:buNone/>
              <a:defRPr sz="3200" b="1">
                <a:solidFill>
                  <a:schemeClr val="tx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4310063" y="4396940"/>
            <a:ext cx="6672262" cy="370705"/>
          </a:xfrm>
          <a:prstGeom prst="rect">
            <a:avLst/>
          </a:prstGeom>
        </p:spPr>
        <p:txBody>
          <a:bodyPr/>
          <a:lstStyle>
            <a:lvl1pPr marL="0" indent="0">
              <a:lnSpc>
                <a:spcPct val="100000"/>
              </a:lnSpc>
              <a:spcBef>
                <a:spcPts val="0"/>
              </a:spcBef>
              <a:buNone/>
              <a:defRPr sz="1600" baseline="0">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4310063" y="5258375"/>
            <a:ext cx="6672262" cy="346749"/>
          </a:xfrm>
          <a:prstGeom prst="rect">
            <a:avLst/>
          </a:prstGeom>
        </p:spPr>
        <p:txBody>
          <a:bodyPr/>
          <a:lstStyle>
            <a:lvl1pPr marL="0" indent="0">
              <a:lnSpc>
                <a:spcPct val="100000"/>
              </a:lnSpc>
              <a:spcBef>
                <a:spcPts val="0"/>
              </a:spcBef>
              <a:buNone/>
              <a:defRPr sz="1800" cap="all" baseline="0">
                <a:latin typeface="Arial" panose="020B0604020202020204" pitchFamily="34" charset="0"/>
                <a:cs typeface="Arial" panose="020B0604020202020204" pitchFamily="34" charset="0"/>
              </a:defRPr>
            </a:lvl1pPr>
          </a:lstStyle>
          <a:p>
            <a:pPr lvl="0"/>
            <a:r>
              <a:rPr lang="en-US"/>
              <a:t>FIRST LASTNAME</a:t>
            </a:r>
            <a:endParaRPr lang="nl-NL"/>
          </a:p>
        </p:txBody>
      </p:sp>
      <p:sp>
        <p:nvSpPr>
          <p:cNvPr id="19" name="Picture Placeholder 28"/>
          <p:cNvSpPr>
            <a:spLocks noGrp="1"/>
          </p:cNvSpPr>
          <p:nvPr>
            <p:ph type="pic" sz="quarter" idx="13"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0" name="Picture Placeholder 28"/>
          <p:cNvSpPr>
            <a:spLocks noGrp="1"/>
          </p:cNvSpPr>
          <p:nvPr>
            <p:ph type="pic" sz="quarter" idx="14"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21" name="Picture Placeholder 28"/>
          <p:cNvSpPr>
            <a:spLocks noGrp="1"/>
          </p:cNvSpPr>
          <p:nvPr>
            <p:ph type="pic" sz="quarter" idx="15"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266645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23" name="Text Placeholder 22"/>
          <p:cNvSpPr>
            <a:spLocks noGrp="1"/>
          </p:cNvSpPr>
          <p:nvPr>
            <p:ph type="body" sz="quarter" idx="10" hasCustomPrompt="1"/>
          </p:nvPr>
        </p:nvSpPr>
        <p:spPr>
          <a:xfrm>
            <a:off x="1223963" y="2056776"/>
            <a:ext cx="6672262" cy="1553391"/>
          </a:xfrm>
          <a:prstGeom prst="rect">
            <a:avLst/>
          </a:prstGeom>
        </p:spPr>
        <p:txBody>
          <a:bodyPr/>
          <a:lstStyle>
            <a:lvl1pPr marL="0" indent="0">
              <a:lnSpc>
                <a:spcPct val="100000"/>
              </a:lnSpc>
              <a:spcBef>
                <a:spcPts val="0"/>
              </a:spcBef>
              <a:buNone/>
              <a:defRPr sz="3200" b="1">
                <a:solidFill>
                  <a:schemeClr val="bg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1223963" y="3730190"/>
            <a:ext cx="6672262" cy="370705"/>
          </a:xfrm>
          <a:prstGeom prst="rect">
            <a:avLst/>
          </a:prstGeom>
        </p:spPr>
        <p:txBody>
          <a:bodyPr/>
          <a:lstStyle>
            <a:lvl1pPr marL="0" indent="0">
              <a:lnSpc>
                <a:spcPct val="100000"/>
              </a:lnSpc>
              <a:spcBef>
                <a:spcPts val="0"/>
              </a:spcBef>
              <a:buNone/>
              <a:defRPr sz="1600" baseline="0">
                <a:solidFill>
                  <a:schemeClr val="bg1"/>
                </a:solidFill>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1223963" y="4591625"/>
            <a:ext cx="6672262" cy="346749"/>
          </a:xfrm>
          <a:prstGeom prst="rect">
            <a:avLst/>
          </a:prstGeom>
        </p:spPr>
        <p:txBody>
          <a:bodyPr/>
          <a:lstStyle>
            <a:lvl1pPr marL="0" indent="0">
              <a:lnSpc>
                <a:spcPct val="100000"/>
              </a:lnSpc>
              <a:spcBef>
                <a:spcPts val="0"/>
              </a:spcBef>
              <a:buNone/>
              <a:defRPr sz="1800" cap="all" baseline="0">
                <a:solidFill>
                  <a:schemeClr val="bg1"/>
                </a:solidFill>
                <a:latin typeface="Arial" panose="020B0604020202020204" pitchFamily="34" charset="0"/>
                <a:cs typeface="Arial" panose="020B0604020202020204" pitchFamily="34" charset="0"/>
              </a:defRPr>
            </a:lvl1pPr>
          </a:lstStyle>
          <a:p>
            <a:pPr lvl="0"/>
            <a:r>
              <a:rPr lang="en-US"/>
              <a:t>FIRST LASTNAME</a:t>
            </a:r>
            <a:endParaRPr lang="nl-NL"/>
          </a:p>
        </p:txBody>
      </p:sp>
      <p:sp>
        <p:nvSpPr>
          <p:cNvPr id="3" name="Picture Placeholder 2"/>
          <p:cNvSpPr>
            <a:spLocks noGrp="1"/>
          </p:cNvSpPr>
          <p:nvPr>
            <p:ph type="pic" sz="quarter" idx="13" hasCustomPrompt="1"/>
          </p:nvPr>
        </p:nvSpPr>
        <p:spPr>
          <a:xfrm>
            <a:off x="8970565" y="2056151"/>
            <a:ext cx="2147094" cy="2535473"/>
          </a:xfrm>
          <a:prstGeom prst="rect">
            <a:avLst/>
          </a:prstGeom>
        </p:spPr>
        <p:txBody>
          <a:bodyPr/>
          <a:lstStyle>
            <a:lvl1pPr marL="0" indent="0">
              <a:buNone/>
              <a:defRPr sz="1600">
                <a:solidFill>
                  <a:schemeClr val="bg2">
                    <a:lumMod val="25000"/>
                  </a:schemeClr>
                </a:solidFill>
                <a:latin typeface="Arial" panose="020B0604020202020204" pitchFamily="34" charset="0"/>
                <a:cs typeface="Arial" panose="020B0604020202020204" pitchFamily="34" charset="0"/>
              </a:defRPr>
            </a:lvl1pPr>
          </a:lstStyle>
          <a:p>
            <a:r>
              <a:rPr lang="en-US"/>
              <a:t>Optional picture</a:t>
            </a:r>
            <a:endParaRPr lang="nl-NL"/>
          </a:p>
        </p:txBody>
      </p:sp>
      <p:sp>
        <p:nvSpPr>
          <p:cNvPr id="11" name="Picture Placeholder 28"/>
          <p:cNvSpPr>
            <a:spLocks noGrp="1"/>
          </p:cNvSpPr>
          <p:nvPr>
            <p:ph type="pic" sz="quarter" idx="14"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2" name="Picture Placeholder 28"/>
          <p:cNvSpPr>
            <a:spLocks noGrp="1"/>
          </p:cNvSpPr>
          <p:nvPr>
            <p:ph type="pic" sz="quarter" idx="15"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3" name="Picture Placeholder 28"/>
          <p:cNvSpPr>
            <a:spLocks noGrp="1"/>
          </p:cNvSpPr>
          <p:nvPr>
            <p:ph type="pic" sz="quarter" idx="16"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267344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4" name="Rechthoek 4"/>
          <p:cNvSpPr/>
          <p:nvPr userDrawn="1"/>
        </p:nvSpPr>
        <p:spPr>
          <a:xfrm>
            <a:off x="0" y="986372"/>
            <a:ext cx="12192000" cy="5002732"/>
          </a:xfrm>
          <a:prstGeom prst="rect">
            <a:avLst/>
          </a:prstGeom>
          <a:solidFill>
            <a:srgbClr val="00786A"/>
          </a:solidFill>
          <a:ln>
            <a:noFill/>
          </a:ln>
          <a:effectLst>
            <a:innerShdw blurRad="47625" dist="76200" dir="162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 y="47625"/>
            <a:ext cx="2926086" cy="91440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61419" y="6089649"/>
            <a:ext cx="670561" cy="670561"/>
          </a:xfrm>
          <a:prstGeom prst="rect">
            <a:avLst/>
          </a:prstGeom>
        </p:spPr>
      </p:pic>
      <p:sp>
        <p:nvSpPr>
          <p:cNvPr id="23" name="Text Placeholder 22"/>
          <p:cNvSpPr>
            <a:spLocks noGrp="1"/>
          </p:cNvSpPr>
          <p:nvPr>
            <p:ph type="body" sz="quarter" idx="10" hasCustomPrompt="1"/>
          </p:nvPr>
        </p:nvSpPr>
        <p:spPr>
          <a:xfrm>
            <a:off x="1223963" y="2056776"/>
            <a:ext cx="6672262" cy="1553391"/>
          </a:xfrm>
          <a:prstGeom prst="rect">
            <a:avLst/>
          </a:prstGeom>
        </p:spPr>
        <p:txBody>
          <a:bodyPr/>
          <a:lstStyle>
            <a:lvl1pPr marL="0" indent="0">
              <a:lnSpc>
                <a:spcPct val="100000"/>
              </a:lnSpc>
              <a:spcBef>
                <a:spcPts val="0"/>
              </a:spcBef>
              <a:buNone/>
              <a:defRPr sz="3200" b="1">
                <a:solidFill>
                  <a:schemeClr val="bg1"/>
                </a:solidFill>
                <a:latin typeface="Arial" panose="020B0604020202020204" pitchFamily="34" charset="0"/>
                <a:cs typeface="Arial" panose="020B0604020202020204" pitchFamily="34" charset="0"/>
              </a:defRPr>
            </a:lvl1pPr>
          </a:lstStyle>
          <a:p>
            <a:pPr lvl="0"/>
            <a:r>
              <a:rPr lang="en-US"/>
              <a:t>Click here to add a title</a:t>
            </a:r>
          </a:p>
        </p:txBody>
      </p:sp>
      <p:sp>
        <p:nvSpPr>
          <p:cNvPr id="25" name="Text Placeholder 24"/>
          <p:cNvSpPr>
            <a:spLocks noGrp="1"/>
          </p:cNvSpPr>
          <p:nvPr>
            <p:ph type="body" sz="quarter" idx="11" hasCustomPrompt="1"/>
          </p:nvPr>
        </p:nvSpPr>
        <p:spPr>
          <a:xfrm>
            <a:off x="1223963" y="3730190"/>
            <a:ext cx="6672262" cy="370705"/>
          </a:xfrm>
          <a:prstGeom prst="rect">
            <a:avLst/>
          </a:prstGeom>
        </p:spPr>
        <p:txBody>
          <a:bodyPr/>
          <a:lstStyle>
            <a:lvl1pPr marL="0" indent="0">
              <a:lnSpc>
                <a:spcPct val="100000"/>
              </a:lnSpc>
              <a:spcBef>
                <a:spcPts val="0"/>
              </a:spcBef>
              <a:buNone/>
              <a:defRPr sz="1600" baseline="0">
                <a:solidFill>
                  <a:schemeClr val="bg1"/>
                </a:solidFill>
                <a:latin typeface="Arial" panose="020B0604020202020204" pitchFamily="34" charset="0"/>
                <a:cs typeface="Arial" panose="020B0604020202020204" pitchFamily="34" charset="0"/>
              </a:defRPr>
            </a:lvl1pPr>
          </a:lstStyle>
          <a:p>
            <a:pPr lvl="0"/>
            <a:r>
              <a:rPr lang="en-US"/>
              <a:t>Click here to add an optional subtitle</a:t>
            </a:r>
            <a:endParaRPr lang="nl-NL"/>
          </a:p>
        </p:txBody>
      </p:sp>
      <p:sp>
        <p:nvSpPr>
          <p:cNvPr id="27" name="Text Placeholder 26"/>
          <p:cNvSpPr>
            <a:spLocks noGrp="1"/>
          </p:cNvSpPr>
          <p:nvPr>
            <p:ph type="body" sz="quarter" idx="12" hasCustomPrompt="1"/>
          </p:nvPr>
        </p:nvSpPr>
        <p:spPr>
          <a:xfrm>
            <a:off x="1223963" y="4591625"/>
            <a:ext cx="6672262" cy="346749"/>
          </a:xfrm>
          <a:prstGeom prst="rect">
            <a:avLst/>
          </a:prstGeom>
        </p:spPr>
        <p:txBody>
          <a:bodyPr/>
          <a:lstStyle>
            <a:lvl1pPr marL="0" indent="0">
              <a:lnSpc>
                <a:spcPct val="100000"/>
              </a:lnSpc>
              <a:spcBef>
                <a:spcPts val="0"/>
              </a:spcBef>
              <a:buNone/>
              <a:defRPr sz="1800" cap="all" baseline="0">
                <a:solidFill>
                  <a:schemeClr val="bg1"/>
                </a:solidFill>
                <a:latin typeface="Arial" panose="020B0604020202020204" pitchFamily="34" charset="0"/>
                <a:cs typeface="Arial" panose="020B0604020202020204" pitchFamily="34" charset="0"/>
              </a:defRPr>
            </a:lvl1pPr>
          </a:lstStyle>
          <a:p>
            <a:pPr lvl="0"/>
            <a:r>
              <a:rPr lang="en-US"/>
              <a:t>FIRST LASTNAME</a:t>
            </a:r>
            <a:endParaRPr lang="nl-NL"/>
          </a:p>
        </p:txBody>
      </p:sp>
      <p:sp>
        <p:nvSpPr>
          <p:cNvPr id="3" name="Picture Placeholder 2"/>
          <p:cNvSpPr>
            <a:spLocks noGrp="1"/>
          </p:cNvSpPr>
          <p:nvPr>
            <p:ph type="pic" sz="quarter" idx="13" hasCustomPrompt="1"/>
          </p:nvPr>
        </p:nvSpPr>
        <p:spPr>
          <a:xfrm>
            <a:off x="8970565" y="2056151"/>
            <a:ext cx="2147094" cy="2535473"/>
          </a:xfrm>
          <a:prstGeom prst="rect">
            <a:avLst/>
          </a:prstGeom>
        </p:spPr>
        <p:txBody>
          <a:bodyPr/>
          <a:lstStyle>
            <a:lvl1pPr marL="0" indent="0">
              <a:buNone/>
              <a:defRPr sz="1600">
                <a:solidFill>
                  <a:schemeClr val="bg2">
                    <a:lumMod val="25000"/>
                  </a:schemeClr>
                </a:solidFill>
                <a:latin typeface="Arial" panose="020B0604020202020204" pitchFamily="34" charset="0"/>
                <a:cs typeface="Arial" panose="020B0604020202020204" pitchFamily="34" charset="0"/>
              </a:defRPr>
            </a:lvl1pPr>
          </a:lstStyle>
          <a:p>
            <a:r>
              <a:rPr lang="en-US"/>
              <a:t>Optional picture</a:t>
            </a:r>
            <a:endParaRPr lang="nl-NL"/>
          </a:p>
        </p:txBody>
      </p:sp>
      <p:sp>
        <p:nvSpPr>
          <p:cNvPr id="11" name="Picture Placeholder 28"/>
          <p:cNvSpPr>
            <a:spLocks noGrp="1"/>
          </p:cNvSpPr>
          <p:nvPr>
            <p:ph type="pic" sz="quarter" idx="14" hasCustomPrompt="1"/>
          </p:nvPr>
        </p:nvSpPr>
        <p:spPr>
          <a:xfrm>
            <a:off x="245925" y="6139759"/>
            <a:ext cx="1440000" cy="576000"/>
          </a:xfrm>
          <a:prstGeom prst="rect">
            <a:avLst/>
          </a:prstGeom>
        </p:spPr>
        <p:txBody>
          <a:bodyPr>
            <a:noAutofit/>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2" name="Picture Placeholder 28"/>
          <p:cNvSpPr>
            <a:spLocks noGrp="1"/>
          </p:cNvSpPr>
          <p:nvPr>
            <p:ph type="pic" sz="quarter" idx="15" hasCustomPrompt="1"/>
          </p:nvPr>
        </p:nvSpPr>
        <p:spPr>
          <a:xfrm>
            <a:off x="1884225" y="613975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
        <p:nvSpPr>
          <p:cNvPr id="13" name="Picture Placeholder 28"/>
          <p:cNvSpPr>
            <a:spLocks noGrp="1"/>
          </p:cNvSpPr>
          <p:nvPr>
            <p:ph type="pic" sz="quarter" idx="16" hasCustomPrompt="1"/>
          </p:nvPr>
        </p:nvSpPr>
        <p:spPr>
          <a:xfrm>
            <a:off x="3522525" y="6136929"/>
            <a:ext cx="1440000" cy="576000"/>
          </a:xfrm>
          <a:prstGeom prst="rect">
            <a:avLst/>
          </a:prstGeom>
        </p:spPr>
        <p:txBody>
          <a:bodyPr/>
          <a:lstStyle>
            <a:lvl1pPr marL="0" indent="0">
              <a:buNone/>
              <a:defRPr sz="1050" baseline="0">
                <a:solidFill>
                  <a:schemeClr val="bg2">
                    <a:lumMod val="25000"/>
                  </a:schemeClr>
                </a:solidFill>
              </a:defRPr>
            </a:lvl1pPr>
          </a:lstStyle>
          <a:p>
            <a:r>
              <a:rPr lang="en-US"/>
              <a:t>Affiliation logo (optional)</a:t>
            </a:r>
            <a:endParaRPr lang="nl-NL"/>
          </a:p>
        </p:txBody>
      </p:sp>
    </p:spTree>
    <p:extLst>
      <p:ext uri="{BB962C8B-B14F-4D97-AF65-F5344CB8AC3E}">
        <p14:creationId xmlns:p14="http://schemas.microsoft.com/office/powerpoint/2010/main" val="1913896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728662" y="601222"/>
            <a:ext cx="8167688" cy="1056128"/>
          </a:xfrm>
          <a:prstGeom prst="rect">
            <a:avLst/>
          </a:prstGeom>
        </p:spPr>
        <p:txBody>
          <a:bodyPr tIns="36000" bIns="36000" anchor="t" anchorCtr="0"/>
          <a:lstStyle>
            <a:lvl1pPr marL="0" indent="0" algn="l">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Header</a:t>
            </a:r>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
        <p:nvSpPr>
          <p:cNvPr id="26" name="Text Placeholder 8"/>
          <p:cNvSpPr>
            <a:spLocks noGrp="1"/>
          </p:cNvSpPr>
          <p:nvPr>
            <p:ph type="body" sz="quarter" idx="17" hasCustomPrompt="1"/>
          </p:nvPr>
        </p:nvSpPr>
        <p:spPr>
          <a:xfrm>
            <a:off x="728662" y="1790700"/>
            <a:ext cx="8167688" cy="4198938"/>
          </a:xfrm>
          <a:prstGeom prst="rect">
            <a:avLst/>
          </a:prstGeom>
        </p:spPr>
        <p:txBody>
          <a:bodyPr/>
          <a:lstStyle>
            <a:lvl1pPr marL="0" indent="0" algn="l">
              <a:lnSpc>
                <a:spcPct val="150000"/>
              </a:lnSpc>
              <a:spcBef>
                <a:spcPts val="0"/>
              </a:spcBef>
              <a:buFont typeface="Arial" panose="020B0604020202020204" pitchFamily="34" charset="0"/>
              <a:buNone/>
              <a:defRPr sz="2800" baseline="0">
                <a:latin typeface="Arial" panose="020B0604020202020204" pitchFamily="34" charset="0"/>
                <a:cs typeface="Arial" panose="020B0604020202020204" pitchFamily="34" charset="0"/>
              </a:defRPr>
            </a:lvl1pPr>
          </a:lstStyle>
          <a:p>
            <a:pPr lvl="0"/>
            <a:r>
              <a:rPr lang="nl-NL"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3604404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2986087" y="601222"/>
            <a:ext cx="6219825" cy="1056128"/>
          </a:xfrm>
          <a:prstGeom prst="rect">
            <a:avLst/>
          </a:prstGeom>
        </p:spPr>
        <p:txBody>
          <a:bodyPr tIns="36000" bIns="36000" anchor="t" anchorCtr="0"/>
          <a:lstStyle>
            <a:lvl1pPr marL="0" indent="0" algn="ctr">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List header</a:t>
            </a:r>
          </a:p>
        </p:txBody>
      </p:sp>
      <p:sp>
        <p:nvSpPr>
          <p:cNvPr id="9" name="Text Placeholder 8"/>
          <p:cNvSpPr>
            <a:spLocks noGrp="1"/>
          </p:cNvSpPr>
          <p:nvPr>
            <p:ph type="body" sz="quarter" idx="15" hasCustomPrompt="1"/>
          </p:nvPr>
        </p:nvSpPr>
        <p:spPr>
          <a:xfrm>
            <a:off x="2986087" y="1790700"/>
            <a:ext cx="6219827" cy="4198938"/>
          </a:xfrm>
          <a:prstGeom prst="rect">
            <a:avLst/>
          </a:prstGeom>
        </p:spPr>
        <p:txBody>
          <a:bodyPr/>
          <a:lstStyle>
            <a:lvl1pPr marL="288000" indent="-288000">
              <a:lnSpc>
                <a:spcPct val="100000"/>
              </a:lnSpc>
              <a:spcBef>
                <a:spcPts val="0"/>
              </a:spcBef>
              <a:buFont typeface="Arial" panose="020B0604020202020204" pitchFamily="34" charset="0"/>
              <a:buChar char="•"/>
              <a:defRPr sz="2000" baseline="0">
                <a:latin typeface="Arial" panose="020B0604020202020204" pitchFamily="34" charset="0"/>
                <a:cs typeface="Arial" panose="020B0604020202020204" pitchFamily="34" charset="0"/>
              </a:defRPr>
            </a:lvl1pPr>
          </a:lstStyle>
          <a:p>
            <a:pPr lvl="0"/>
            <a:r>
              <a:rPr lang="en-US"/>
              <a:t>Item 1</a:t>
            </a:r>
          </a:p>
          <a:p>
            <a:pPr lvl="0"/>
            <a:r>
              <a:rPr lang="en-US"/>
              <a:t>Item 2</a:t>
            </a:r>
          </a:p>
          <a:p>
            <a:pPr lvl="0"/>
            <a:r>
              <a:rPr lang="en-US"/>
              <a:t>Etc.</a:t>
            </a:r>
            <a:endParaRPr lang="nl-NL"/>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Tree>
    <p:extLst>
      <p:ext uri="{BB962C8B-B14F-4D97-AF65-F5344CB8AC3E}">
        <p14:creationId xmlns:p14="http://schemas.microsoft.com/office/powerpoint/2010/main" val="2777547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00786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1126" y="2709671"/>
            <a:ext cx="6269749" cy="1438659"/>
          </a:xfrm>
          <a:prstGeom prst="rect">
            <a:avLst/>
          </a:prstGeom>
        </p:spPr>
      </p:pic>
    </p:spTree>
    <p:extLst>
      <p:ext uri="{BB962C8B-B14F-4D97-AF65-F5344CB8AC3E}">
        <p14:creationId xmlns:p14="http://schemas.microsoft.com/office/powerpoint/2010/main" val="582013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14B1-74C1-4A0E-9182-A54F02AD1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2A34F7-2322-4A21-A6EE-DB880FBD4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CBB5D7-DD77-4AA5-9F92-B12FB2129B1F}"/>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3D6854FA-2077-4E92-BAC2-03BF12BC2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56A42-5C07-4F32-9917-9EA7958E9AA5}"/>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915833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4E3B-483A-45A8-B96B-307119660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55B90-7D60-4478-9F77-B7932FCC31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2A03C-2052-4311-8F6E-53AFA86DD601}"/>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DAB1CC8D-6C2C-48B5-BFA3-02BA935AD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86B69-48B2-48AA-B047-4765EF28E04E}"/>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180284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8199-1332-4E3B-9896-FD131F7B8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9D5632-77D9-4178-A786-CFE8F9F46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1B57AF-3C73-420C-8B16-8EC58F9A50FC}"/>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76DDCCC2-51C9-4DCE-8391-CBF5BA20D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0857D-536C-47B8-924C-51D4001A6B33}"/>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1482782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41FE-B6BE-4D87-8AC0-94BDF9177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6ED27-E0F0-494E-B51F-DB418BF0FA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0B9719-7B32-48D5-A53F-8337165119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FF90E-70BC-49C0-B574-B617FC7B3002}"/>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6" name="Footer Placeholder 5">
            <a:extLst>
              <a:ext uri="{FF2B5EF4-FFF2-40B4-BE49-F238E27FC236}">
                <a16:creationId xmlns:a16="http://schemas.microsoft.com/office/drawing/2014/main" id="{B761A541-6900-4922-82B1-8D8D89E46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BF28A-A801-4A9D-9309-32341FB41EB6}"/>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763122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37A-26CB-4666-83E5-AC8000E5D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AC991-981B-4AE7-A61D-416480F72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992048-621E-4DF5-B43E-14B63D7457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D7D6CC-0AD6-49D9-A218-A082E06549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A72A48-1684-4BAE-A771-F9716B9FC2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EE63-D8C4-411B-9FC8-DB54FDC9546B}"/>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8" name="Footer Placeholder 7">
            <a:extLst>
              <a:ext uri="{FF2B5EF4-FFF2-40B4-BE49-F238E27FC236}">
                <a16:creationId xmlns:a16="http://schemas.microsoft.com/office/drawing/2014/main" id="{922122A7-6244-465B-B761-8CC71F5625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F649DE-4B54-4256-B6C0-FFE5FFBBC14C}"/>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3518450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3C4D-C9F4-48B7-89E5-E96B921957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A95E1-4528-4145-8B3F-0FADB9131CFB}"/>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4" name="Footer Placeholder 3">
            <a:extLst>
              <a:ext uri="{FF2B5EF4-FFF2-40B4-BE49-F238E27FC236}">
                <a16:creationId xmlns:a16="http://schemas.microsoft.com/office/drawing/2014/main" id="{220FEC5C-D042-4496-8BAD-908C973A80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A9895-FFAF-481E-9B15-F10F9A09A051}"/>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3830157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D2D77A-A79F-4489-B3B5-5015AA418D73}"/>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3" name="Footer Placeholder 2">
            <a:extLst>
              <a:ext uri="{FF2B5EF4-FFF2-40B4-BE49-F238E27FC236}">
                <a16:creationId xmlns:a16="http://schemas.microsoft.com/office/drawing/2014/main" id="{F9500A8D-249B-480E-AD4B-7352AD57D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BAA1FC-2E22-4EDC-A831-4C21EE2353E2}"/>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199054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728662" y="601222"/>
            <a:ext cx="8167688" cy="1056128"/>
          </a:xfrm>
          <a:prstGeom prst="rect">
            <a:avLst/>
          </a:prstGeom>
        </p:spPr>
        <p:txBody>
          <a:bodyPr tIns="36000" bIns="36000" anchor="t" anchorCtr="0"/>
          <a:lstStyle>
            <a:lvl1pPr marL="0" indent="0" algn="l">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Header</a:t>
            </a:r>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r>
              <a:rPr lang="nl-NL" dirty="0"/>
              <a:t>MPI General Staff Meeting </a:t>
            </a:r>
            <a:r>
              <a:rPr lang="nl-NL" dirty="0" err="1"/>
              <a:t>June</a:t>
            </a:r>
            <a:r>
              <a:rPr lang="nl-NL" dirty="0"/>
              <a:t> 13, 2023</a:t>
            </a:r>
            <a:endParaRPr lang="en-US" dirty="0"/>
          </a:p>
        </p:txBody>
      </p:sp>
      <p:sp>
        <p:nvSpPr>
          <p:cNvPr id="26" name="Text Placeholder 8"/>
          <p:cNvSpPr>
            <a:spLocks noGrp="1"/>
          </p:cNvSpPr>
          <p:nvPr>
            <p:ph type="body" sz="quarter" idx="17" hasCustomPrompt="1"/>
          </p:nvPr>
        </p:nvSpPr>
        <p:spPr>
          <a:xfrm>
            <a:off x="728662" y="1790700"/>
            <a:ext cx="8167688" cy="4198938"/>
          </a:xfrm>
          <a:prstGeom prst="rect">
            <a:avLst/>
          </a:prstGeom>
        </p:spPr>
        <p:txBody>
          <a:bodyPr/>
          <a:lstStyle>
            <a:lvl1pPr marL="0" indent="0" algn="l">
              <a:lnSpc>
                <a:spcPct val="100000"/>
              </a:lnSpc>
              <a:spcBef>
                <a:spcPts val="0"/>
              </a:spcBef>
              <a:buFont typeface="Arial" panose="020B0604020202020204" pitchFamily="34" charset="0"/>
              <a:buNone/>
              <a:defRPr sz="2000" baseline="0">
                <a:latin typeface="Arial" panose="020B0604020202020204" pitchFamily="34" charset="0"/>
                <a:cs typeface="Arial" panose="020B0604020202020204" pitchFamily="34" charset="0"/>
              </a:defRPr>
            </a:lvl1pPr>
          </a:lstStyle>
          <a:p>
            <a:pPr lvl="0"/>
            <a:r>
              <a:rPr lang="nl-NL"/>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2001596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2F70-AAC6-4762-9665-0BFCFF102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403F19-4852-4A96-9D6F-FCCAA9976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49EAE-AB7E-4D31-BD2E-F838EEC8B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FB2A4B-B5C4-43BD-8743-CC0D90A72FEE}"/>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6" name="Footer Placeholder 5">
            <a:extLst>
              <a:ext uri="{FF2B5EF4-FFF2-40B4-BE49-F238E27FC236}">
                <a16:creationId xmlns:a16="http://schemas.microsoft.com/office/drawing/2014/main" id="{62D4F838-7810-451A-A3DB-5220E0137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ED8A6-0749-499D-860B-90A61E43BE5B}"/>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3310561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B14C-79FB-4E69-9D64-ED57E29E9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E1CEF8-BFEF-4EFA-B149-A98E68C78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A562D-9894-4C22-B00E-DD5D32663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40049-E85D-4E60-A8E2-5FE37251E8D8}"/>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6" name="Footer Placeholder 5">
            <a:extLst>
              <a:ext uri="{FF2B5EF4-FFF2-40B4-BE49-F238E27FC236}">
                <a16:creationId xmlns:a16="http://schemas.microsoft.com/office/drawing/2014/main" id="{F070257A-8F4B-487B-BC89-4430C4F2B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A3ADB-6A1C-4B4F-89F5-493EFD99C0E2}"/>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2003573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1E374-9735-4746-82D9-4A5341C8C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8F1C5-4F5A-45EA-91EA-0982E71294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FFF0-A61D-4F6B-91CD-621EAB60CF85}"/>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CF2B122E-F0FF-4518-AC6A-476FDDFB5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01C66-11ED-4AA0-8429-B06BC42A9CDC}"/>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1970336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CC0BA2-E997-4DC1-9B64-592222E6B8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0EE388-E28B-4C4A-A892-C9FD507839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698F7-4E0C-4BEC-B836-BDF1B2466ECA}"/>
              </a:ext>
            </a:extLst>
          </p:cNvPr>
          <p:cNvSpPr>
            <a:spLocks noGrp="1"/>
          </p:cNvSpPr>
          <p:nvPr>
            <p:ph type="dt" sz="half" idx="10"/>
          </p:nvPr>
        </p:nvSpPr>
        <p:spPr/>
        <p:txBody>
          <a:body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909F4E81-0343-458A-9C3E-AA8BB2C69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B9D2D-F5A8-43AA-BEB9-9A51B5BE90D0}"/>
              </a:ext>
            </a:extLst>
          </p:cNvPr>
          <p:cNvSpPr>
            <a:spLocks noGrp="1"/>
          </p:cNvSpPr>
          <p:nvPr>
            <p:ph type="sldNum" sz="quarter" idx="12"/>
          </p:nvPr>
        </p:nvSpPr>
        <p:spPr/>
        <p:txBody>
          <a:bodyPr/>
          <a:lstStyle/>
          <a:p>
            <a:fld id="{144E9259-7B92-4E1D-BEF7-869EE4A1B09B}" type="slidenum">
              <a:rPr lang="en-US" smtClean="0"/>
              <a:t>‹#›</a:t>
            </a:fld>
            <a:endParaRPr lang="en-US"/>
          </a:p>
        </p:txBody>
      </p:sp>
    </p:spTree>
    <p:extLst>
      <p:ext uri="{BB962C8B-B14F-4D97-AF65-F5344CB8AC3E}">
        <p14:creationId xmlns:p14="http://schemas.microsoft.com/office/powerpoint/2010/main" val="2955266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728662" y="601222"/>
            <a:ext cx="8167688" cy="1056128"/>
          </a:xfrm>
          <a:prstGeom prst="rect">
            <a:avLst/>
          </a:prstGeom>
        </p:spPr>
        <p:txBody>
          <a:bodyPr tIns="36000" bIns="36000" anchor="t" anchorCtr="0"/>
          <a:lstStyle>
            <a:lvl1pPr marL="0" indent="0" algn="l">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Header</a:t>
            </a:r>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pPr lvl="0"/>
            <a:r>
              <a:rPr lang="en-US"/>
              <a:t>Section title (optional) </a:t>
            </a:r>
            <a:r>
              <a:rPr lang="en-US" sz="1000" cap="all" baseline="0">
                <a:solidFill>
                  <a:schemeClr val="bg1"/>
                </a:solidFill>
              </a:rPr>
              <a:t>•  </a:t>
            </a:r>
            <a:r>
              <a:rPr lang="en-US"/>
              <a:t>name of presentation </a:t>
            </a:r>
            <a:r>
              <a:rPr lang="en-US" sz="1000" cap="all" baseline="0">
                <a:solidFill>
                  <a:schemeClr val="bg1"/>
                </a:solidFill>
              </a:rPr>
              <a:t>• max planck institute for psycholinguistics</a:t>
            </a:r>
            <a:endParaRPr lang="nl-NL"/>
          </a:p>
        </p:txBody>
      </p:sp>
      <p:sp>
        <p:nvSpPr>
          <p:cNvPr id="26" name="Text Placeholder 8"/>
          <p:cNvSpPr>
            <a:spLocks noGrp="1"/>
          </p:cNvSpPr>
          <p:nvPr>
            <p:ph type="body" sz="quarter" idx="17" hasCustomPrompt="1"/>
          </p:nvPr>
        </p:nvSpPr>
        <p:spPr>
          <a:xfrm>
            <a:off x="728662" y="1790700"/>
            <a:ext cx="8167688" cy="4198938"/>
          </a:xfrm>
          <a:prstGeom prst="rect">
            <a:avLst/>
          </a:prstGeom>
        </p:spPr>
        <p:txBody>
          <a:bodyPr/>
          <a:lstStyle>
            <a:lvl1pPr marL="0" indent="0" algn="l">
              <a:lnSpc>
                <a:spcPct val="100000"/>
              </a:lnSpc>
              <a:spcBef>
                <a:spcPts val="0"/>
              </a:spcBef>
              <a:buFont typeface="Arial" panose="020B0604020202020204" pitchFamily="34" charset="0"/>
              <a:buNone/>
              <a:defRPr sz="2000" baseline="0">
                <a:latin typeface="Arial" panose="020B0604020202020204" pitchFamily="34" charset="0"/>
                <a:cs typeface="Arial" panose="020B0604020202020204" pitchFamily="34" charset="0"/>
              </a:defRPr>
            </a:lvl1pPr>
          </a:lstStyle>
          <a:p>
            <a:pPr lvl="0"/>
            <a:r>
              <a:rPr lang="nl-NL"/>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25189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3006" y="6117080"/>
            <a:ext cx="938786" cy="615697"/>
          </a:xfrm>
          <a:prstGeom prst="rect">
            <a:avLst/>
          </a:prstGeom>
        </p:spPr>
      </p:pic>
      <p:sp>
        <p:nvSpPr>
          <p:cNvPr id="6" name="Text Placeholder 5"/>
          <p:cNvSpPr>
            <a:spLocks noGrp="1"/>
          </p:cNvSpPr>
          <p:nvPr>
            <p:ph type="body" sz="quarter" idx="14" hasCustomPrompt="1"/>
          </p:nvPr>
        </p:nvSpPr>
        <p:spPr>
          <a:xfrm>
            <a:off x="2986087" y="601222"/>
            <a:ext cx="6219825" cy="1056128"/>
          </a:xfrm>
          <a:prstGeom prst="rect">
            <a:avLst/>
          </a:prstGeom>
        </p:spPr>
        <p:txBody>
          <a:bodyPr tIns="36000" bIns="36000" anchor="t" anchorCtr="0"/>
          <a:lstStyle>
            <a:lvl1pPr marL="0" indent="0" algn="ctr">
              <a:lnSpc>
                <a:spcPct val="100000"/>
              </a:lnSpc>
              <a:spcBef>
                <a:spcPts val="0"/>
              </a:spcBef>
              <a:buNone/>
              <a:defRPr sz="3200" baseline="0">
                <a:solidFill>
                  <a:srgbClr val="00786A"/>
                </a:solidFill>
                <a:latin typeface="Arial" panose="020B0604020202020204" pitchFamily="34" charset="0"/>
                <a:cs typeface="Arial" panose="020B0604020202020204" pitchFamily="34" charset="0"/>
              </a:defRPr>
            </a:lvl1pPr>
          </a:lstStyle>
          <a:p>
            <a:pPr lvl="0"/>
            <a:r>
              <a:rPr lang="en-US"/>
              <a:t>List header</a:t>
            </a:r>
          </a:p>
        </p:txBody>
      </p:sp>
      <p:sp>
        <p:nvSpPr>
          <p:cNvPr id="9" name="Text Placeholder 8"/>
          <p:cNvSpPr>
            <a:spLocks noGrp="1"/>
          </p:cNvSpPr>
          <p:nvPr>
            <p:ph type="body" sz="quarter" idx="15" hasCustomPrompt="1"/>
          </p:nvPr>
        </p:nvSpPr>
        <p:spPr>
          <a:xfrm>
            <a:off x="2986087" y="1790700"/>
            <a:ext cx="6219827" cy="4198938"/>
          </a:xfrm>
          <a:prstGeom prst="rect">
            <a:avLst/>
          </a:prstGeom>
        </p:spPr>
        <p:txBody>
          <a:bodyPr/>
          <a:lstStyle>
            <a:lvl1pPr marL="288000" indent="-288000">
              <a:lnSpc>
                <a:spcPct val="100000"/>
              </a:lnSpc>
              <a:spcBef>
                <a:spcPts val="0"/>
              </a:spcBef>
              <a:buFont typeface="Arial" panose="020B0604020202020204" pitchFamily="34" charset="0"/>
              <a:buChar char="•"/>
              <a:defRPr sz="2000" baseline="0">
                <a:latin typeface="Arial" panose="020B0604020202020204" pitchFamily="34" charset="0"/>
                <a:cs typeface="Arial" panose="020B0604020202020204" pitchFamily="34" charset="0"/>
              </a:defRPr>
            </a:lvl1pPr>
          </a:lstStyle>
          <a:p>
            <a:pPr lvl="0"/>
            <a:r>
              <a:rPr lang="en-US"/>
              <a:t>Item 1</a:t>
            </a:r>
          </a:p>
          <a:p>
            <a:pPr lvl="0"/>
            <a:r>
              <a:rPr lang="en-US"/>
              <a:t>Item 2</a:t>
            </a:r>
          </a:p>
          <a:p>
            <a:pPr lvl="0"/>
            <a:r>
              <a:rPr lang="en-US"/>
              <a:t>Etc.</a:t>
            </a:r>
            <a:endParaRPr lang="nl-NL"/>
          </a:p>
        </p:txBody>
      </p:sp>
      <p:sp>
        <p:nvSpPr>
          <p:cNvPr id="21" name="Text Placeholder 20"/>
          <p:cNvSpPr>
            <a:spLocks noGrp="1"/>
          </p:cNvSpPr>
          <p:nvPr>
            <p:ph type="body" sz="quarter" idx="16" hasCustomPrompt="1"/>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a:lnSpc>
                <a:spcPct val="100000"/>
              </a:lnSpc>
              <a:spcBef>
                <a:spcPts val="0"/>
              </a:spcBef>
              <a:buNone/>
              <a:defRPr sz="1000" cap="all" baseline="0">
                <a:solidFill>
                  <a:schemeClr val="bg1"/>
                </a:solidFill>
                <a:latin typeface="Arial" panose="020B0604020202020204" pitchFamily="34" charset="0"/>
                <a:cs typeface="Arial" panose="020B0604020202020204" pitchFamily="34" charset="0"/>
              </a:defRPr>
            </a:lvl1pPr>
          </a:lstStyle>
          <a:p>
            <a:r>
              <a:rPr lang="nl-NL" dirty="0"/>
              <a:t>MPI General Staff Meeting </a:t>
            </a:r>
            <a:r>
              <a:rPr lang="nl-NL" dirty="0" err="1"/>
              <a:t>June</a:t>
            </a:r>
            <a:r>
              <a:rPr lang="nl-NL" dirty="0"/>
              <a:t> 13, 2023</a:t>
            </a:r>
            <a:endParaRPr lang="en-US" dirty="0"/>
          </a:p>
        </p:txBody>
      </p:sp>
    </p:spTree>
    <p:extLst>
      <p:ext uri="{BB962C8B-B14F-4D97-AF65-F5344CB8AC3E}">
        <p14:creationId xmlns:p14="http://schemas.microsoft.com/office/powerpoint/2010/main" val="271808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00786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1126" y="2709671"/>
            <a:ext cx="6269749" cy="1438659"/>
          </a:xfrm>
          <a:prstGeom prst="rect">
            <a:avLst/>
          </a:prstGeom>
        </p:spPr>
      </p:pic>
    </p:spTree>
    <p:extLst>
      <p:ext uri="{BB962C8B-B14F-4D97-AF65-F5344CB8AC3E}">
        <p14:creationId xmlns:p14="http://schemas.microsoft.com/office/powerpoint/2010/main" val="124349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sclaimer">
    <p:bg>
      <p:bgPr>
        <a:solidFill>
          <a:srgbClr val="00786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1126" y="2709671"/>
            <a:ext cx="6269749" cy="1438659"/>
          </a:xfrm>
          <a:prstGeom prst="rect">
            <a:avLst/>
          </a:prstGeom>
        </p:spPr>
      </p:pic>
    </p:spTree>
    <p:extLst>
      <p:ext uri="{BB962C8B-B14F-4D97-AF65-F5344CB8AC3E}">
        <p14:creationId xmlns:p14="http://schemas.microsoft.com/office/powerpoint/2010/main" val="360886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9286-C894-439B-8398-F588DFABB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64A28B10-9FB0-44C8-AB23-A2D2F6856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99F0101-FCCF-4690-BEE2-D2B9236A82DC}"/>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7D37A557-8E71-48C4-91B8-D0A520FC0F0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723F284-68E1-45CA-B96C-1C243D385584}"/>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82273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CA4B-4D6E-4079-BD83-EF999B4406B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02FB652-8D72-4B0C-919B-265B545A74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061313A-0D68-4C38-B6C5-E9583DBF57EC}"/>
              </a:ext>
            </a:extLst>
          </p:cNvPr>
          <p:cNvSpPr>
            <a:spLocks noGrp="1"/>
          </p:cNvSpPr>
          <p:nvPr>
            <p:ph type="dt" sz="half" idx="10"/>
          </p:nvPr>
        </p:nvSpPr>
        <p:spPr/>
        <p:txBody>
          <a:body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452A4620-E82C-4C44-B204-48757816570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CEC6CAA-6176-4BBD-91BD-F280AC68FE9E}"/>
              </a:ext>
            </a:extLst>
          </p:cNvPr>
          <p:cNvSpPr>
            <a:spLocks noGrp="1"/>
          </p:cNvSpPr>
          <p:nvPr>
            <p:ph type="sldNum" sz="quarter" idx="12"/>
          </p:nvPr>
        </p:nvSpPr>
        <p:spPr/>
        <p:txBody>
          <a:bodyPr/>
          <a:lstStyle/>
          <a:p>
            <a:fld id="{4462ECFB-6487-41AA-90F1-7DC5FE18C0BB}" type="slidenum">
              <a:rPr lang="nl-NL" smtClean="0"/>
              <a:t>‹#›</a:t>
            </a:fld>
            <a:endParaRPr lang="nl-NL"/>
          </a:p>
        </p:txBody>
      </p:sp>
    </p:spTree>
    <p:extLst>
      <p:ext uri="{BB962C8B-B14F-4D97-AF65-F5344CB8AC3E}">
        <p14:creationId xmlns:p14="http://schemas.microsoft.com/office/powerpoint/2010/main" val="25466517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826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051474"/>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2B598-6B36-4215-ACAB-BA102070D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8956947-708C-4A83-8206-88AAE16DC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0DEED2D-027B-4035-9D51-45D71920F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7D3B3-B979-4E4D-885B-28F3A200C6A3}" type="datetimeFigureOut">
              <a:rPr lang="nl-NL" smtClean="0"/>
              <a:t>17-1-2025</a:t>
            </a:fld>
            <a:endParaRPr lang="nl-NL"/>
          </a:p>
        </p:txBody>
      </p:sp>
      <p:sp>
        <p:nvSpPr>
          <p:cNvPr id="5" name="Footer Placeholder 4">
            <a:extLst>
              <a:ext uri="{FF2B5EF4-FFF2-40B4-BE49-F238E27FC236}">
                <a16:creationId xmlns:a16="http://schemas.microsoft.com/office/drawing/2014/main" id="{D47A0D7F-EA9C-4029-ACBB-AE7A3A643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67EFAC9A-68ED-4B01-A084-C5CBA08F4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2ECFB-6487-41AA-90F1-7DC5FE18C0BB}" type="slidenum">
              <a:rPr lang="nl-NL" smtClean="0"/>
              <a:t>‹#›</a:t>
            </a:fld>
            <a:endParaRPr lang="nl-NL"/>
          </a:p>
        </p:txBody>
      </p:sp>
    </p:spTree>
    <p:extLst>
      <p:ext uri="{BB962C8B-B14F-4D97-AF65-F5344CB8AC3E}">
        <p14:creationId xmlns:p14="http://schemas.microsoft.com/office/powerpoint/2010/main" val="2166147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8019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9148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A5A8A-3D47-48E9-9556-28108FECB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2D9302-8116-4423-894F-6F01985B6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80AD1-F42D-49B7-BA40-FA756A0CD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47DEB-A73C-432A-9E5C-CFF928608DE4}" type="datetimeFigureOut">
              <a:rPr lang="en-US" smtClean="0"/>
              <a:t>1/17/2025</a:t>
            </a:fld>
            <a:endParaRPr lang="en-US"/>
          </a:p>
        </p:txBody>
      </p:sp>
      <p:sp>
        <p:nvSpPr>
          <p:cNvPr id="5" name="Footer Placeholder 4">
            <a:extLst>
              <a:ext uri="{FF2B5EF4-FFF2-40B4-BE49-F238E27FC236}">
                <a16:creationId xmlns:a16="http://schemas.microsoft.com/office/drawing/2014/main" id="{2C3307A0-2787-4B84-8024-377557A22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1D754-AF03-425B-832D-41001A814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E9259-7B92-4E1D-BEF7-869EE4A1B09B}" type="slidenum">
              <a:rPr lang="en-US" smtClean="0"/>
              <a:t>‹#›</a:t>
            </a:fld>
            <a:endParaRPr lang="en-US"/>
          </a:p>
        </p:txBody>
      </p:sp>
    </p:spTree>
    <p:extLst>
      <p:ext uri="{BB962C8B-B14F-4D97-AF65-F5344CB8AC3E}">
        <p14:creationId xmlns:p14="http://schemas.microsoft.com/office/powerpoint/2010/main" val="11029742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27.jpeg"/><Relationship Id="rId4" Type="http://schemas.openxmlformats.org/officeDocument/2006/relationships/image" Target="../media/image23.jpg"/><Relationship Id="rId9" Type="http://schemas.openxmlformats.org/officeDocument/2006/relationships/hyperlink" Target="mailto:datenschutz@mpg.d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privacy@mpi.nl"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maxintra.mpi.nl/TG/software"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1.jpg"/><Relationship Id="rId4" Type="http://schemas.openxmlformats.org/officeDocument/2006/relationships/hyperlink" Target="http://lux102.mpi.nl/forms/software-request-for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data-breach@mpg.de"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mailto:privacy@mpi.n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maxintra.mpi.nl/services/communications/maxintra/tutoria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jpe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7.jpg"/><Relationship Id="rId9" Type="http://schemas.openxmlformats.org/officeDocument/2006/relationships/image" Target="../media/image35.jpeg"/></Relationships>
</file>

<file path=ppt/slides/_rels/slide36.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77.jpe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oapublishing.mpdl.mpg.de/journals/"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deal-konsortium.de/en/why-ccby" TargetMode="Externa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maxintra.mpi.nl/representation/Library%20committee" TargetMode="External"/><Relationship Id="rId7"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4.xml"/><Relationship Id="rId6" Type="http://schemas.openxmlformats.org/officeDocument/2006/relationships/hyperlink" Target="https://osip.mpdl.mpg.de/" TargetMode="External"/><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www.fertilizer-assoc.ie/save-the-date-ic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notesSlide" Target="../notesSlides/notesSlide32.xml"/><Relationship Id="rId16" Type="http://schemas.openxmlformats.org/officeDocument/2006/relationships/image" Target="../media/image113.jpeg"/><Relationship Id="rId1" Type="http://schemas.openxmlformats.org/officeDocument/2006/relationships/slideLayout" Target="../slideLayouts/slideLayout30.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64.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 Id="rId5" Type="http://schemas.openxmlformats.org/officeDocument/2006/relationships/image" Target="../media/image100.png"/><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0.xml"/><Relationship Id="rId5" Type="http://schemas.openxmlformats.org/officeDocument/2006/relationships/image" Target="../media/image121.png"/><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0.png"/><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ru.nl/en/radboud-into-languages" TargetMode="Externa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hyperlink" Target="mailto:dei@mpi.nl" TargetMode="External"/><Relationship Id="rId2" Type="http://schemas.openxmlformats.org/officeDocument/2006/relationships/image" Target="../media/image100.png"/><Relationship Id="rId1" Type="http://schemas.openxmlformats.org/officeDocument/2006/relationships/slideLayout" Target="../slideLayouts/slideLayout30.xml"/><Relationship Id="rId4" Type="http://schemas.openxmlformats.org/officeDocument/2006/relationships/hyperlink" Target="mailto:Candice.frances@mpi.nl"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31.xml"/><Relationship Id="rId6" Type="http://schemas.openxmlformats.org/officeDocument/2006/relationships/image" Target="../media/image127.png"/><Relationship Id="rId5" Type="http://schemas.openxmlformats.org/officeDocument/2006/relationships/image" Target="../media/image100.png"/><Relationship Id="rId4" Type="http://schemas.openxmlformats.org/officeDocument/2006/relationships/image" Target="../media/image126.svg"/></Relationships>
</file>

<file path=ppt/slides/_rels/slide61.xml.rels><?xml version="1.0" encoding="UTF-8" standalone="yes"?>
<Relationships xmlns="http://schemas.openxmlformats.org/package/2006/relationships"><Relationship Id="rId3" Type="http://schemas.openxmlformats.org/officeDocument/2006/relationships/hyperlink" Target="https://max.mpg.de/Service/Beratungsangebote/Pages/EMAP_EN.aspx" TargetMode="External"/><Relationship Id="rId2" Type="http://schemas.openxmlformats.org/officeDocument/2006/relationships/hyperlink" Target="https://maxintra.mpi.nl/services/human-resources/occupational-health-management" TargetMode="Externa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hyperlink" Target="mailto:dei@mpi.nl"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100.png"/><Relationship Id="rId5" Type="http://schemas.openxmlformats.org/officeDocument/2006/relationships/hyperlink" Target="https://www.nature.com/collections/daficfhiff" TargetMode="External"/><Relationship Id="rId4" Type="http://schemas.openxmlformats.org/officeDocument/2006/relationships/hyperlink" Target="mailto:candice.frances@mpi.n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131.jpe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93.jpeg"/><Relationship Id="rId5" Type="http://schemas.openxmlformats.org/officeDocument/2006/relationships/image" Target="../media/image130.jpeg"/><Relationship Id="rId4" Type="http://schemas.openxmlformats.org/officeDocument/2006/relationships/image" Target="../media/image129.jpeg"/></Relationships>
</file>

<file path=ppt/slides/_rels/slide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gif"/><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4.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mailto:RSC@mpi.nl" TargetMode="External"/><Relationship Id="rId1" Type="http://schemas.openxmlformats.org/officeDocument/2006/relationships/slideLayout" Target="../slideLayouts/slideLayout20.xml"/><Relationship Id="rId4" Type="http://schemas.openxmlformats.org/officeDocument/2006/relationships/image" Target="../media/image137.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mailto:phd-reps@mpi.nl" TargetMode="Externa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140.png"/><Relationship Id="rId5" Type="http://schemas.openxmlformats.org/officeDocument/2006/relationships/image" Target="../media/image136.png"/><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hyperlink" Target="https://maxintra.mpi.nl/sites/default/files/2024-07/GEP-2024-2026-MPIPL.Maxintra.EN-compressed.pdf" TargetMode="External"/><Relationship Id="rId2" Type="http://schemas.openxmlformats.org/officeDocument/2006/relationships/image" Target="../media/image143.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4.xml"/><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hyperlink" Target="https://maxintra.mpi.nl/our-mpi/emergency-information/247-free-mental-health-support" TargetMode="External"/><Relationship Id="rId1" Type="http://schemas.openxmlformats.org/officeDocument/2006/relationships/slideLayout" Target="../slideLayouts/slideLayout24.xml"/><Relationship Id="rId5" Type="http://schemas.openxmlformats.org/officeDocument/2006/relationships/image" Target="../media/image149.png"/><Relationship Id="rId4" Type="http://schemas.openxmlformats.org/officeDocument/2006/relationships/image" Target="../media/image148.jpg"/></Relationships>
</file>

<file path=ppt/slides/_rels/slide7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24.xml"/><Relationship Id="rId5" Type="http://schemas.openxmlformats.org/officeDocument/2006/relationships/image" Target="../media/image153.jpg"/><Relationship Id="rId4" Type="http://schemas.openxmlformats.org/officeDocument/2006/relationships/image" Target="../media/image152.jpg"/></Relationships>
</file>

<file path=ppt/slides/_rels/slide79.xml.rels><?xml version="1.0" encoding="UTF-8" standalone="yes"?>
<Relationships xmlns="http://schemas.openxmlformats.org/package/2006/relationships"><Relationship Id="rId3" Type="http://schemas.openxmlformats.org/officeDocument/2006/relationships/hyperlink" Target="mailto:equality@mpi.nl"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hyperlink" Target="https://www.mpg.de/equal_opportunities" TargetMode="External"/><Relationship Id="rId5" Type="http://schemas.openxmlformats.org/officeDocument/2006/relationships/hyperlink" Target="https://www.mpi.nl/page/equal-opportunities" TargetMode="External"/><Relationship Id="rId4" Type="http://schemas.openxmlformats.org/officeDocument/2006/relationships/hyperlink" Target="https://maxintra.mpi.nl/our-mpi/support-representation/equal-opportunit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4.jpeg"/><Relationship Id="rId7" Type="http://schemas.openxmlformats.org/officeDocument/2006/relationships/image" Target="../media/image156.jpg"/><Relationship Id="rId2" Type="http://schemas.openxmlformats.org/officeDocument/2006/relationships/image" Target="../media/image154.jpg"/><Relationship Id="rId1" Type="http://schemas.openxmlformats.org/officeDocument/2006/relationships/slideLayout" Target="../slideLayouts/slideLayout20.xml"/><Relationship Id="rId6" Type="http://schemas.openxmlformats.org/officeDocument/2006/relationships/image" Target="../media/image69.jpeg"/><Relationship Id="rId5" Type="http://schemas.openxmlformats.org/officeDocument/2006/relationships/image" Target="../media/image155.jpg"/><Relationship Id="rId4" Type="http://schemas.openxmlformats.org/officeDocument/2006/relationships/image" Target="../media/image15.jpg"/><Relationship Id="rId9" Type="http://schemas.openxmlformats.org/officeDocument/2006/relationships/image" Target="../media/image158.jpg"/></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0.xml"/><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44.xml"/><Relationship Id="rId6" Type="http://schemas.openxmlformats.org/officeDocument/2006/relationships/image" Target="../media/image165.jpg"/><Relationship Id="rId5" Type="http://schemas.openxmlformats.org/officeDocument/2006/relationships/image" Target="../media/image8.sv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8.svg"/><Relationship Id="rId7" Type="http://schemas.openxmlformats.org/officeDocument/2006/relationships/image" Target="../media/image167.png"/><Relationship Id="rId2" Type="http://schemas.openxmlformats.org/officeDocument/2006/relationships/image" Target="../media/image7.png"/><Relationship Id="rId1" Type="http://schemas.openxmlformats.org/officeDocument/2006/relationships/slideLayout" Target="../slideLayouts/slideLayout44.xml"/><Relationship Id="rId6" Type="http://schemas.openxmlformats.org/officeDocument/2006/relationships/image" Target="../media/image166.png"/><Relationship Id="rId5" Type="http://schemas.openxmlformats.org/officeDocument/2006/relationships/image" Target="../media/image164.svg"/><Relationship Id="rId4" Type="http://schemas.openxmlformats.org/officeDocument/2006/relationships/image" Target="../media/image163.png"/><Relationship Id="rId9" Type="http://schemas.openxmlformats.org/officeDocument/2006/relationships/image" Target="../media/image169.png"/></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0.png"/><Relationship Id="rId1" Type="http://schemas.openxmlformats.org/officeDocument/2006/relationships/slideLayout" Target="../slideLayouts/slideLayout4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4.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nl-NL" dirty="0"/>
              <a:t>General Staff Meeting</a:t>
            </a:r>
          </a:p>
          <a:p>
            <a:endParaRPr lang="nl-NL" dirty="0"/>
          </a:p>
        </p:txBody>
      </p:sp>
      <p:sp>
        <p:nvSpPr>
          <p:cNvPr id="3" name="Text Placeholder 2"/>
          <p:cNvSpPr>
            <a:spLocks noGrp="1"/>
          </p:cNvSpPr>
          <p:nvPr>
            <p:ph type="body" sz="quarter" idx="11"/>
          </p:nvPr>
        </p:nvSpPr>
        <p:spPr>
          <a:xfrm>
            <a:off x="1223963" y="2648118"/>
            <a:ext cx="6672262" cy="370705"/>
          </a:xfrm>
        </p:spPr>
        <p:txBody>
          <a:bodyPr/>
          <a:lstStyle/>
          <a:p>
            <a:pPr algn="ctr"/>
            <a:r>
              <a:rPr lang="nl-NL" dirty="0"/>
              <a:t>DECEMBER 17, 2024</a:t>
            </a:r>
          </a:p>
        </p:txBody>
      </p:sp>
      <p:sp>
        <p:nvSpPr>
          <p:cNvPr id="4" name="Text Placeholder 3"/>
          <p:cNvSpPr>
            <a:spLocks noGrp="1"/>
          </p:cNvSpPr>
          <p:nvPr>
            <p:ph type="body" sz="quarter" idx="12"/>
          </p:nvPr>
        </p:nvSpPr>
        <p:spPr/>
        <p:txBody>
          <a:bodyPr/>
          <a:lstStyle/>
          <a:p>
            <a:pPr algn="ctr"/>
            <a:r>
              <a:rPr lang="en-GB" dirty="0"/>
              <a:t>Simon fisher</a:t>
            </a:r>
            <a:endParaRPr lang="nl-NL" dirty="0"/>
          </a:p>
        </p:txBody>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sp>
        <p:nvSpPr>
          <p:cNvPr id="8" name="Picture Placeholder 7"/>
          <p:cNvSpPr>
            <a:spLocks noGrp="1"/>
          </p:cNvSpPr>
          <p:nvPr>
            <p:ph type="pic" sz="quarter" idx="16"/>
          </p:nvPr>
        </p:nvSpPr>
        <p:spPr/>
      </p:sp>
    </p:spTree>
    <p:extLst>
      <p:ext uri="{BB962C8B-B14F-4D97-AF65-F5344CB8AC3E}">
        <p14:creationId xmlns:p14="http://schemas.microsoft.com/office/powerpoint/2010/main" val="303210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8CF12-01D7-42B3-AFA1-77C43FC85650}"/>
              </a:ext>
            </a:extLst>
          </p:cNvPr>
          <p:cNvPicPr>
            <a:picLocks noChangeAspect="1"/>
          </p:cNvPicPr>
          <p:nvPr/>
        </p:nvPicPr>
        <p:blipFill>
          <a:blip r:embed="rId2"/>
          <a:stretch>
            <a:fillRect/>
          </a:stretch>
        </p:blipFill>
        <p:spPr>
          <a:xfrm>
            <a:off x="0" y="2492380"/>
            <a:ext cx="5400811" cy="3599254"/>
          </a:xfrm>
          <a:prstGeom prst="rect">
            <a:avLst/>
          </a:prstGeom>
        </p:spPr>
      </p:pic>
      <p:sp>
        <p:nvSpPr>
          <p:cNvPr id="2" name="Text Placeholder 1"/>
          <p:cNvSpPr>
            <a:spLocks noGrp="1"/>
          </p:cNvSpPr>
          <p:nvPr>
            <p:ph type="body" sz="quarter" idx="10"/>
          </p:nvPr>
        </p:nvSpPr>
        <p:spPr>
          <a:xfrm>
            <a:off x="4310063" y="2723527"/>
            <a:ext cx="6672262" cy="799320"/>
          </a:xfrm>
        </p:spPr>
        <p:txBody>
          <a:bodyPr/>
          <a:lstStyle/>
          <a:p>
            <a:r>
              <a:rPr lang="nl-NL" dirty="0"/>
              <a:t>Data </a:t>
            </a:r>
            <a:r>
              <a:rPr lang="nl-NL" dirty="0" err="1"/>
              <a:t>Protection</a:t>
            </a:r>
            <a:endParaRPr lang="nl-NL" dirty="0"/>
          </a:p>
        </p:txBody>
      </p:sp>
      <p:sp>
        <p:nvSpPr>
          <p:cNvPr id="3" name="Text Placeholder 2"/>
          <p:cNvSpPr>
            <a:spLocks noGrp="1"/>
          </p:cNvSpPr>
          <p:nvPr>
            <p:ph type="body" sz="quarter" idx="11"/>
          </p:nvPr>
        </p:nvSpPr>
        <p:spPr>
          <a:xfrm>
            <a:off x="4310063" y="3721176"/>
            <a:ext cx="6672262" cy="1108711"/>
          </a:xfrm>
        </p:spPr>
        <p:txBody>
          <a:bodyPr/>
          <a:lstStyle/>
          <a:p>
            <a:r>
              <a:rPr lang="nl-NL" sz="2000" b="1" dirty="0"/>
              <a:t>Updates </a:t>
            </a:r>
            <a:r>
              <a:rPr lang="nl-NL" sz="2000" b="1" dirty="0" err="1"/>
              <a:t>staff</a:t>
            </a:r>
            <a:r>
              <a:rPr lang="nl-NL" sz="2000" b="1" dirty="0"/>
              <a:t> meeting 17 December 2024</a:t>
            </a:r>
          </a:p>
          <a:p>
            <a:endParaRPr lang="nl-NL" dirty="0"/>
          </a:p>
          <a:p>
            <a:r>
              <a:rPr lang="nl-NL" dirty="0"/>
              <a:t>	Oxana Grosseck</a:t>
            </a:r>
          </a:p>
        </p:txBody>
      </p:sp>
    </p:spTree>
    <p:extLst>
      <p:ext uri="{BB962C8B-B14F-4D97-AF65-F5344CB8AC3E}">
        <p14:creationId xmlns:p14="http://schemas.microsoft.com/office/powerpoint/2010/main" val="27444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Team behind privacy@mpi.nl</a:t>
            </a:r>
          </a:p>
        </p:txBody>
      </p:sp>
      <p:sp>
        <p:nvSpPr>
          <p:cNvPr id="9" name="Text Placeholder 8"/>
          <p:cNvSpPr>
            <a:spLocks noGrp="1"/>
          </p:cNvSpPr>
          <p:nvPr>
            <p:ph type="body" sz="quarter" idx="16"/>
          </p:nvPr>
        </p:nvSpPr>
        <p:spPr/>
        <p:txBody>
          <a:bodyPr/>
          <a:lstStyle/>
          <a:p>
            <a:r>
              <a:rPr lang="nl-NL" dirty="0"/>
              <a:t>DATA PROTECTION</a:t>
            </a:r>
            <a:endParaRPr lang="en-US" dirty="0"/>
          </a:p>
        </p:txBody>
      </p:sp>
      <p:grpSp>
        <p:nvGrpSpPr>
          <p:cNvPr id="5" name="Group 4">
            <a:extLst>
              <a:ext uri="{FF2B5EF4-FFF2-40B4-BE49-F238E27FC236}">
                <a16:creationId xmlns:a16="http://schemas.microsoft.com/office/drawing/2014/main" id="{E8AD0ACE-597F-46EF-A8A5-C4694D62354C}"/>
              </a:ext>
            </a:extLst>
          </p:cNvPr>
          <p:cNvGrpSpPr/>
          <p:nvPr/>
        </p:nvGrpSpPr>
        <p:grpSpPr>
          <a:xfrm>
            <a:off x="8333152" y="1453040"/>
            <a:ext cx="1863164" cy="2242413"/>
            <a:chOff x="1257982" y="1498991"/>
            <a:chExt cx="1863164" cy="224241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982" y="1498991"/>
              <a:ext cx="1863164" cy="1587367"/>
            </a:xfrm>
            <a:prstGeom prst="rect">
              <a:avLst/>
            </a:prstGeom>
          </p:spPr>
        </p:pic>
        <p:sp>
          <p:nvSpPr>
            <p:cNvPr id="22" name="TextBox 21"/>
            <p:cNvSpPr txBox="1"/>
            <p:nvPr/>
          </p:nvSpPr>
          <p:spPr bwMode="auto">
            <a:xfrm>
              <a:off x="1487232" y="3218184"/>
              <a:ext cx="14046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Patricia Manko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Consultant</a:t>
              </a:r>
            </a:p>
          </p:txBody>
        </p:sp>
      </p:grpSp>
      <p:grpSp>
        <p:nvGrpSpPr>
          <p:cNvPr id="6" name="Group 5">
            <a:extLst>
              <a:ext uri="{FF2B5EF4-FFF2-40B4-BE49-F238E27FC236}">
                <a16:creationId xmlns:a16="http://schemas.microsoft.com/office/drawing/2014/main" id="{0E0EE302-468F-47AD-86A2-9712B18636B0}"/>
              </a:ext>
            </a:extLst>
          </p:cNvPr>
          <p:cNvGrpSpPr/>
          <p:nvPr/>
        </p:nvGrpSpPr>
        <p:grpSpPr>
          <a:xfrm>
            <a:off x="4948169" y="1480553"/>
            <a:ext cx="2265075" cy="2214900"/>
            <a:chOff x="1075458" y="4041878"/>
            <a:chExt cx="2265075" cy="221490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846" y="4041878"/>
              <a:ext cx="1826300" cy="1555960"/>
            </a:xfrm>
            <a:prstGeom prst="rect">
              <a:avLst/>
            </a:prstGeom>
          </p:spPr>
        </p:pic>
        <p:sp>
          <p:nvSpPr>
            <p:cNvPr id="28" name="TextBox 27"/>
            <p:cNvSpPr txBox="1"/>
            <p:nvPr/>
          </p:nvSpPr>
          <p:spPr bwMode="auto">
            <a:xfrm>
              <a:off x="1075458" y="5733558"/>
              <a:ext cx="2265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Annelies van Wijngaarden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charset="0"/>
                  <a:ea typeface="+mn-ea"/>
                  <a:cs typeface="Arial" charset="0"/>
                </a:rPr>
                <a:t>DPCo</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 Deputy</a:t>
              </a:r>
            </a:p>
          </p:txBody>
        </p:sp>
      </p:grpSp>
      <p:grpSp>
        <p:nvGrpSpPr>
          <p:cNvPr id="4" name="Group 3">
            <a:extLst>
              <a:ext uri="{FF2B5EF4-FFF2-40B4-BE49-F238E27FC236}">
                <a16:creationId xmlns:a16="http://schemas.microsoft.com/office/drawing/2014/main" id="{24075570-C669-49D7-9AB2-47E897731686}"/>
              </a:ext>
            </a:extLst>
          </p:cNvPr>
          <p:cNvGrpSpPr/>
          <p:nvPr/>
        </p:nvGrpSpPr>
        <p:grpSpPr>
          <a:xfrm>
            <a:off x="5164703" y="4459467"/>
            <a:ext cx="1862594" cy="2245821"/>
            <a:chOff x="6020982" y="4010957"/>
            <a:chExt cx="1862594" cy="224582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982" y="4010957"/>
              <a:ext cx="1862594" cy="1586881"/>
            </a:xfrm>
            <a:prstGeom prst="rect">
              <a:avLst/>
            </a:prstGeom>
          </p:spPr>
        </p:pic>
        <p:sp>
          <p:nvSpPr>
            <p:cNvPr id="32" name="TextBox 31"/>
            <p:cNvSpPr txBox="1"/>
            <p:nvPr/>
          </p:nvSpPr>
          <p:spPr bwMode="auto">
            <a:xfrm>
              <a:off x="6026691" y="5733558"/>
              <a:ext cx="182059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Reiner </a:t>
              </a:r>
              <a:r>
                <a:rPr kumimoji="0" lang="en-US" sz="1400" b="0" i="0" u="none" strike="noStrike" kern="1200" cap="none" spc="0" normalizeH="0" baseline="0" noProof="0" dirty="0" err="1">
                  <a:ln>
                    <a:noFill/>
                  </a:ln>
                  <a:solidFill>
                    <a:prstClr val="black"/>
                  </a:solidFill>
                  <a:effectLst/>
                  <a:uLnTx/>
                  <a:uFillTx/>
                  <a:latin typeface="Arial" charset="0"/>
                  <a:ea typeface="+mn-ea"/>
                  <a:cs typeface="Arial" charset="0"/>
                </a:rPr>
                <a:t>Dirksmeyer</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 Head of TG</a:t>
              </a:r>
            </a:p>
          </p:txBody>
        </p:sp>
      </p:grpSp>
      <p:grpSp>
        <p:nvGrpSpPr>
          <p:cNvPr id="2" name="Group 1">
            <a:extLst>
              <a:ext uri="{FF2B5EF4-FFF2-40B4-BE49-F238E27FC236}">
                <a16:creationId xmlns:a16="http://schemas.microsoft.com/office/drawing/2014/main" id="{746635AE-6099-43FF-8400-FC47F3D1F760}"/>
              </a:ext>
            </a:extLst>
          </p:cNvPr>
          <p:cNvGrpSpPr/>
          <p:nvPr/>
        </p:nvGrpSpPr>
        <p:grpSpPr>
          <a:xfrm>
            <a:off x="1645516" y="4490388"/>
            <a:ext cx="2025086" cy="2214900"/>
            <a:chOff x="5939736" y="1498991"/>
            <a:chExt cx="2025086" cy="2214900"/>
          </a:xfrm>
        </p:grpSpPr>
        <p:pic>
          <p:nvPicPr>
            <p:cNvPr id="3" name="Picture 2">
              <a:extLst>
                <a:ext uri="{FF2B5EF4-FFF2-40B4-BE49-F238E27FC236}">
                  <a16:creationId xmlns:a16="http://schemas.microsoft.com/office/drawing/2014/main" id="{852AA42F-8091-4BFF-96AC-E404FEB02241}"/>
                </a:ext>
              </a:extLst>
            </p:cNvPr>
            <p:cNvPicPr>
              <a:picLocks noChangeAspect="1"/>
            </p:cNvPicPr>
            <p:nvPr/>
          </p:nvPicPr>
          <p:blipFill>
            <a:blip r:embed="rId6"/>
            <a:stretch>
              <a:fillRect/>
            </a:stretch>
          </p:blipFill>
          <p:spPr>
            <a:xfrm>
              <a:off x="6020982" y="1498991"/>
              <a:ext cx="1826300" cy="1555960"/>
            </a:xfrm>
            <a:prstGeom prst="rect">
              <a:avLst/>
            </a:prstGeom>
          </p:spPr>
        </p:pic>
        <p:sp>
          <p:nvSpPr>
            <p:cNvPr id="25" name="TextBox 24">
              <a:extLst>
                <a:ext uri="{FF2B5EF4-FFF2-40B4-BE49-F238E27FC236}">
                  <a16:creationId xmlns:a16="http://schemas.microsoft.com/office/drawing/2014/main" id="{0A0DA703-7E17-472C-B1AD-026A061035F6}"/>
                </a:ext>
              </a:extLst>
            </p:cNvPr>
            <p:cNvSpPr txBox="1"/>
            <p:nvPr/>
          </p:nvSpPr>
          <p:spPr bwMode="auto">
            <a:xfrm>
              <a:off x="5939736" y="3190671"/>
              <a:ext cx="20250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Tobias van </a:t>
              </a:r>
              <a:r>
                <a:rPr kumimoji="0" lang="en-US" sz="1400" b="0" i="0" u="none" strike="noStrike" kern="1200" cap="none" spc="0" normalizeH="0" baseline="0" noProof="0" dirty="0" err="1">
                  <a:ln>
                    <a:noFill/>
                  </a:ln>
                  <a:solidFill>
                    <a:prstClr val="black"/>
                  </a:solidFill>
                  <a:effectLst/>
                  <a:uLnTx/>
                  <a:uFillTx/>
                  <a:latin typeface="Arial" charset="0"/>
                  <a:ea typeface="+mn-ea"/>
                  <a:cs typeface="Arial" charset="0"/>
                </a:rPr>
                <a:t>Valkenhoef</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IT Security Officer</a:t>
              </a:r>
            </a:p>
          </p:txBody>
        </p:sp>
      </p:grpSp>
      <p:pic>
        <p:nvPicPr>
          <p:cNvPr id="7" name="Picture 6">
            <a:extLst>
              <a:ext uri="{FF2B5EF4-FFF2-40B4-BE49-F238E27FC236}">
                <a16:creationId xmlns:a16="http://schemas.microsoft.com/office/drawing/2014/main" id="{90FFDCF1-2C60-4F92-9258-2480F77C701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000"/>
                    </a14:imgEffect>
                    <a14:imgEffect>
                      <a14:colorTemperature colorTemp="6519"/>
                    </a14:imgEffect>
                    <a14:imgEffect>
                      <a14:brightnessContrast bright="5000" contrast="9000"/>
                    </a14:imgEffect>
                  </a14:imgLayer>
                </a14:imgProps>
              </a:ext>
            </a:extLst>
          </a:blip>
          <a:srcRect t="4566" b="26488"/>
          <a:stretch/>
        </p:blipFill>
        <p:spPr>
          <a:xfrm>
            <a:off x="1808836" y="1480553"/>
            <a:ext cx="1660367" cy="1817089"/>
          </a:xfrm>
          <a:prstGeom prst="rect">
            <a:avLst/>
          </a:prstGeom>
        </p:spPr>
      </p:pic>
      <p:sp>
        <p:nvSpPr>
          <p:cNvPr id="17" name="TextBox 16">
            <a:extLst>
              <a:ext uri="{FF2B5EF4-FFF2-40B4-BE49-F238E27FC236}">
                <a16:creationId xmlns:a16="http://schemas.microsoft.com/office/drawing/2014/main" id="{F373EA52-70E5-4685-8CA0-914D85E76FD7}"/>
              </a:ext>
            </a:extLst>
          </p:cNvPr>
          <p:cNvSpPr txBox="1"/>
          <p:nvPr/>
        </p:nvSpPr>
        <p:spPr bwMode="auto">
          <a:xfrm>
            <a:off x="1808835" y="3433843"/>
            <a:ext cx="167051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Oxana Grosseck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New </a:t>
            </a:r>
            <a:r>
              <a:rPr kumimoji="0" lang="en-US" sz="1400" b="1" i="0" u="none" strike="noStrike" kern="1200" cap="none" spc="0" normalizeH="0" baseline="0" noProof="0" dirty="0" err="1">
                <a:ln>
                  <a:noFill/>
                </a:ln>
                <a:solidFill>
                  <a:prstClr val="black"/>
                </a:solidFill>
                <a:effectLst/>
                <a:uLnTx/>
                <a:uFillTx/>
                <a:latin typeface="Arial" charset="0"/>
                <a:ea typeface="+mn-ea"/>
                <a:cs typeface="Arial" charset="0"/>
              </a:rPr>
              <a:t>DPCo</a:t>
            </a:r>
            <a:endParaRPr kumimoji="0" lang="en-US" sz="14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9E35B19A-7065-423C-8301-4BBA8AEDE109}"/>
              </a:ext>
            </a:extLst>
          </p:cNvPr>
          <p:cNvSpPr/>
          <p:nvPr/>
        </p:nvSpPr>
        <p:spPr>
          <a:xfrm>
            <a:off x="9622897" y="4490388"/>
            <a:ext cx="261874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86A"/>
                </a:solidFill>
                <a:effectLst/>
                <a:uLnTx/>
                <a:uFillTx/>
                <a:latin typeface="Arial" charset="0"/>
                <a:ea typeface="+mn-ea"/>
                <a:cs typeface="Arial" charset="0"/>
              </a:rPr>
              <a:t>Heidi Schuster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86A"/>
                </a:solidFill>
                <a:effectLst/>
                <a:uLnTx/>
                <a:uFillTx/>
                <a:latin typeface="Arial" charset="0"/>
                <a:ea typeface="+mn-ea"/>
                <a:cs typeface="Arial" charset="0"/>
              </a:rPr>
              <a:t>Central Data Protection Officer</a:t>
            </a:r>
            <a:br>
              <a:rPr kumimoji="0" lang="en-GB" sz="1400" b="0" i="0" u="none" strike="noStrike" kern="1200" cap="none" spc="0" normalizeH="0" baseline="0" noProof="0" dirty="0">
                <a:ln>
                  <a:noFill/>
                </a:ln>
                <a:solidFill>
                  <a:srgbClr val="00786A"/>
                </a:solidFill>
                <a:effectLst/>
                <a:uLnTx/>
                <a:uFillTx/>
                <a:latin typeface="Arial" charset="0"/>
                <a:ea typeface="+mn-ea"/>
                <a:cs typeface="Arial" charset="0"/>
              </a:rPr>
            </a:br>
            <a:r>
              <a:rPr kumimoji="0" lang="en-GB" sz="1400" b="0" i="0" u="none" strike="noStrike" kern="1200" cap="none" spc="0" normalizeH="0" baseline="0" noProof="0" dirty="0">
                <a:ln>
                  <a:noFill/>
                </a:ln>
                <a:solidFill>
                  <a:srgbClr val="00786A"/>
                </a:solidFill>
                <a:effectLst/>
                <a:uLnTx/>
                <a:uFillTx/>
                <a:latin typeface="Arial" charset="0"/>
                <a:ea typeface="+mn-ea"/>
                <a:cs typeface="Arial" charset="0"/>
              </a:rPr>
              <a:t>(Munich Headquarters)</a:t>
            </a:r>
            <a:b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br>
            <a:b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GB" sz="1400" b="0" i="0" u="none" strike="noStrike" kern="1200" cap="none" spc="0" normalizeH="0" baseline="0" noProof="0" dirty="0">
                <a:ln>
                  <a:noFill/>
                </a:ln>
                <a:solidFill>
                  <a:srgbClr val="0070C0"/>
                </a:solidFill>
                <a:effectLst/>
                <a:uLnTx/>
                <a:uFillTx/>
                <a:latin typeface="Arial" charset="0"/>
                <a:ea typeface="+mn-ea"/>
                <a:cs typeface="Arial" charset="0"/>
                <a:hlinkClick r:id="rId9" tooltip="datenschutz@mpg.de">
                  <a:extLst>
                    <a:ext uri="{A12FA001-AC4F-418D-AE19-62706E023703}">
                      <ahyp:hlinkClr xmlns:ahyp="http://schemas.microsoft.com/office/drawing/2018/hyperlinkcolor" val="tx"/>
                    </a:ext>
                  </a:extLst>
                </a:hlinkClick>
              </a:rPr>
              <a:t>datenschutz@mpg.de</a:t>
            </a:r>
            <a:endParaRPr kumimoji="0" lang="en-GB" sz="1400" b="0" i="0" u="none" strike="noStrike" kern="1200" cap="none" spc="0" normalizeH="0" baseline="0" noProof="0" dirty="0">
              <a:ln>
                <a:noFill/>
              </a:ln>
              <a:solidFill>
                <a:srgbClr val="0070C0"/>
              </a:solidFill>
              <a:effectLst/>
              <a:uLnTx/>
              <a:uFillTx/>
              <a:latin typeface="Arial" charset="0"/>
              <a:ea typeface="+mn-ea"/>
              <a:cs typeface="Arial" charset="0"/>
            </a:endParaRPr>
          </a:p>
        </p:txBody>
      </p:sp>
      <p:pic>
        <p:nvPicPr>
          <p:cNvPr id="1026" name="Picture 2" descr="Heidi Schuster | Referenten/Autoren | DATAKONTEXT | Seminare und Literatur  für Datenschutz, Entgeltabrechnung, HR und IT-Sicherheit">
            <a:extLst>
              <a:ext uri="{FF2B5EF4-FFF2-40B4-BE49-F238E27FC236}">
                <a16:creationId xmlns:a16="http://schemas.microsoft.com/office/drawing/2014/main" id="{AE7CC611-88DC-4515-8CD2-0C34820838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3152" y="4459467"/>
            <a:ext cx="1275852" cy="15868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C7C9DD6-8678-4F2A-8B01-9B987FA20414}"/>
              </a:ext>
            </a:extLst>
          </p:cNvPr>
          <p:cNvSpPr/>
          <p:nvPr/>
        </p:nvSpPr>
        <p:spPr>
          <a:xfrm>
            <a:off x="7943850" y="4183380"/>
            <a:ext cx="4252067" cy="2720340"/>
          </a:xfrm>
          <a:prstGeom prst="rect">
            <a:avLst/>
          </a:prstGeom>
          <a:noFill/>
          <a:ln>
            <a:solidFill>
              <a:srgbClr val="0078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5905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9445068" cy="1056128"/>
          </a:xfrm>
        </p:spPr>
        <p:txBody>
          <a:bodyPr/>
          <a:lstStyle/>
          <a:p>
            <a:r>
              <a:rPr lang="en-US" dirty="0"/>
              <a:t>Updates</a:t>
            </a:r>
          </a:p>
        </p:txBody>
      </p:sp>
      <p:sp>
        <p:nvSpPr>
          <p:cNvPr id="3" name="Text Placeholder 2"/>
          <p:cNvSpPr>
            <a:spLocks noGrp="1"/>
          </p:cNvSpPr>
          <p:nvPr>
            <p:ph type="body" sz="quarter" idx="16"/>
          </p:nvPr>
        </p:nvSpPr>
        <p:spPr/>
        <p:txBody>
          <a:bodyPr/>
          <a:lstStyle/>
          <a:p>
            <a:r>
              <a:rPr lang="nl-NL" dirty="0"/>
              <a:t>DATA PROTECTION</a:t>
            </a:r>
            <a:endParaRPr lang="en-US" dirty="0"/>
          </a:p>
        </p:txBody>
      </p:sp>
      <p:sp>
        <p:nvSpPr>
          <p:cNvPr id="4" name="Text Placeholder 3"/>
          <p:cNvSpPr>
            <a:spLocks noGrp="1"/>
          </p:cNvSpPr>
          <p:nvPr>
            <p:ph type="body" sz="quarter" idx="17"/>
          </p:nvPr>
        </p:nvSpPr>
        <p:spPr>
          <a:xfrm>
            <a:off x="728661" y="1945372"/>
            <a:ext cx="10840905" cy="4044266"/>
          </a:xfrm>
          <a:ln>
            <a:noFill/>
          </a:ln>
        </p:spPr>
        <p:txBody>
          <a:bodyPr/>
          <a:lstStyle/>
          <a:p>
            <a:endParaRPr lang="en-US" sz="2400" b="1" dirty="0">
              <a:solidFill>
                <a:srgbClr val="ED6B06"/>
              </a:solidFill>
            </a:endParaRPr>
          </a:p>
          <a:p>
            <a:pPr marL="342900" indent="-342900">
              <a:buFont typeface="Arial" panose="020B0604020202020204" pitchFamily="34" charset="0"/>
              <a:buChar char="•"/>
            </a:pPr>
            <a:r>
              <a:rPr lang="en-US" sz="2400" b="1" dirty="0"/>
              <a:t>Please use </a:t>
            </a:r>
            <a:r>
              <a:rPr lang="en-US" sz="2400" b="1" dirty="0">
                <a:hlinkClick r:id="rId3"/>
              </a:rPr>
              <a:t>privacy@mpi.nl</a:t>
            </a:r>
            <a:r>
              <a:rPr lang="en-US" sz="2400" b="1" dirty="0"/>
              <a:t> email for data protection matters</a:t>
            </a:r>
          </a:p>
          <a:p>
            <a:pPr marL="1028700" lvl="1" indent="-342900"/>
            <a:r>
              <a:rPr lang="en-US" dirty="0"/>
              <a:t>We work through the ticketing system</a:t>
            </a:r>
          </a:p>
          <a:p>
            <a:endParaRPr lang="en-US" sz="2400" b="1" dirty="0"/>
          </a:p>
          <a:p>
            <a:pPr marL="342900" indent="-342900">
              <a:buFont typeface="Arial" panose="020B0604020202020204" pitchFamily="34" charset="0"/>
              <a:buChar char="•"/>
            </a:pPr>
            <a:r>
              <a:rPr lang="en-US" sz="2400" b="1" dirty="0"/>
              <a:t>October workshops wrap-up</a:t>
            </a:r>
          </a:p>
          <a:p>
            <a:pPr marL="342900" indent="-342900">
              <a:buFont typeface="Arial" panose="020B0604020202020204" pitchFamily="34" charset="0"/>
              <a:buChar char="•"/>
            </a:pPr>
            <a:endParaRPr lang="en-US" sz="2400" b="1" dirty="0">
              <a:sym typeface="Wingdings" panose="05000000000000000000" pitchFamily="2" charset="2"/>
            </a:endParaRPr>
          </a:p>
          <a:p>
            <a:pPr marL="342900" indent="-342900">
              <a:buFont typeface="Arial" panose="020B0604020202020204" pitchFamily="34" charset="0"/>
              <a:buChar char="•"/>
            </a:pPr>
            <a:r>
              <a:rPr lang="en-US" sz="2400" b="1" dirty="0">
                <a:sym typeface="Wingdings" panose="05000000000000000000" pitchFamily="2" charset="2"/>
              </a:rPr>
              <a:t>GWDG AI tools</a:t>
            </a:r>
            <a:endParaRPr lang="en-US" dirty="0">
              <a:sym typeface="Wingdings" panose="05000000000000000000" pitchFamily="2" charset="2"/>
            </a:endParaRPr>
          </a:p>
          <a:p>
            <a:endParaRPr lang="en-US" sz="2400" b="1" dirty="0"/>
          </a:p>
          <a:p>
            <a:endParaRPr lang="nl-NL" sz="2400" b="1" dirty="0"/>
          </a:p>
          <a:p>
            <a:endParaRPr lang="en-US" sz="2400" dirty="0"/>
          </a:p>
        </p:txBody>
      </p:sp>
      <p:pic>
        <p:nvPicPr>
          <p:cNvPr id="5" name="Picture 4">
            <a:extLst>
              <a:ext uri="{FF2B5EF4-FFF2-40B4-BE49-F238E27FC236}">
                <a16:creationId xmlns:a16="http://schemas.microsoft.com/office/drawing/2014/main" id="{75162C5B-BA01-4A73-B9E3-37A0D7E6CAE4}"/>
              </a:ext>
            </a:extLst>
          </p:cNvPr>
          <p:cNvPicPr>
            <a:picLocks noChangeAspect="1"/>
          </p:cNvPicPr>
          <p:nvPr/>
        </p:nvPicPr>
        <p:blipFill>
          <a:blip r:embed="rId4"/>
          <a:stretch>
            <a:fillRect/>
          </a:stretch>
        </p:blipFill>
        <p:spPr>
          <a:xfrm>
            <a:off x="9392758" y="511429"/>
            <a:ext cx="2426106" cy="1616826"/>
          </a:xfrm>
          <a:prstGeom prst="rect">
            <a:avLst/>
          </a:prstGeom>
        </p:spPr>
      </p:pic>
    </p:spTree>
    <p:extLst>
      <p:ext uri="{BB962C8B-B14F-4D97-AF65-F5344CB8AC3E}">
        <p14:creationId xmlns:p14="http://schemas.microsoft.com/office/powerpoint/2010/main" val="77825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9445068" cy="1056128"/>
          </a:xfrm>
        </p:spPr>
        <p:txBody>
          <a:bodyPr/>
          <a:lstStyle/>
          <a:p>
            <a:r>
              <a:rPr lang="en-US" dirty="0"/>
              <a:t>Updates</a:t>
            </a:r>
          </a:p>
        </p:txBody>
      </p:sp>
      <p:sp>
        <p:nvSpPr>
          <p:cNvPr id="3" name="Text Placeholder 2"/>
          <p:cNvSpPr>
            <a:spLocks noGrp="1"/>
          </p:cNvSpPr>
          <p:nvPr>
            <p:ph type="body" sz="quarter" idx="16"/>
          </p:nvPr>
        </p:nvSpPr>
        <p:spPr/>
        <p:txBody>
          <a:bodyPr/>
          <a:lstStyle/>
          <a:p>
            <a:r>
              <a:rPr lang="nl-NL" dirty="0"/>
              <a:t>DATA PROTECTION</a:t>
            </a:r>
            <a:endParaRPr lang="en-US" dirty="0"/>
          </a:p>
        </p:txBody>
      </p:sp>
      <p:sp>
        <p:nvSpPr>
          <p:cNvPr id="9" name="Text Placeholder 8">
            <a:extLst>
              <a:ext uri="{FF2B5EF4-FFF2-40B4-BE49-F238E27FC236}">
                <a16:creationId xmlns:a16="http://schemas.microsoft.com/office/drawing/2014/main" id="{3E6A8A39-4BCF-4848-A9C5-30A6716334D0}"/>
              </a:ext>
            </a:extLst>
          </p:cNvPr>
          <p:cNvSpPr>
            <a:spLocks noGrp="1"/>
          </p:cNvSpPr>
          <p:nvPr>
            <p:ph type="body" sz="quarter" idx="17"/>
          </p:nvPr>
        </p:nvSpPr>
        <p:spPr>
          <a:xfrm>
            <a:off x="728662" y="1945372"/>
            <a:ext cx="7699721" cy="4764037"/>
          </a:xfrm>
        </p:spPr>
        <p:txBody>
          <a:bodyPr/>
          <a:lstStyle/>
          <a:p>
            <a:r>
              <a:rPr lang="en-US" sz="2400" b="1" dirty="0">
                <a:solidFill>
                  <a:srgbClr val="ED6B06"/>
                </a:solidFill>
              </a:rPr>
              <a:t>Thank you for taking part in the data protection workshops!</a:t>
            </a:r>
            <a:endParaRPr lang="en-US" sz="2400" dirty="0"/>
          </a:p>
          <a:p>
            <a:endParaRPr lang="en-US" sz="2200" dirty="0"/>
          </a:p>
          <a:p>
            <a:pPr marL="342900" indent="-342900">
              <a:buFont typeface="Arial" panose="020B0604020202020204" pitchFamily="34" charset="0"/>
              <a:buChar char="•"/>
            </a:pPr>
            <a:r>
              <a:rPr lang="en-US" sz="2400" dirty="0"/>
              <a:t>Course materials were sent out for those who couldn’t make it</a:t>
            </a:r>
          </a:p>
          <a:p>
            <a:endParaRPr lang="en-US" sz="2400" dirty="0"/>
          </a:p>
          <a:p>
            <a:pPr marL="342900" indent="-342900">
              <a:buFont typeface="Arial" panose="020B0604020202020204" pitchFamily="34" charset="0"/>
              <a:buChar char="•"/>
            </a:pPr>
            <a:r>
              <a:rPr lang="en-US" sz="2400" dirty="0"/>
              <a:t>If anyone else would like the materials, get in touch!</a:t>
            </a:r>
          </a:p>
        </p:txBody>
      </p:sp>
      <p:pic>
        <p:nvPicPr>
          <p:cNvPr id="12" name="Picture 11">
            <a:extLst>
              <a:ext uri="{FF2B5EF4-FFF2-40B4-BE49-F238E27FC236}">
                <a16:creationId xmlns:a16="http://schemas.microsoft.com/office/drawing/2014/main" id="{84CEE729-4745-4743-AEF9-7F8151579143}"/>
              </a:ext>
            </a:extLst>
          </p:cNvPr>
          <p:cNvPicPr>
            <a:picLocks noChangeAspect="1"/>
          </p:cNvPicPr>
          <p:nvPr/>
        </p:nvPicPr>
        <p:blipFill>
          <a:blip r:embed="rId3"/>
          <a:stretch>
            <a:fillRect/>
          </a:stretch>
        </p:blipFill>
        <p:spPr>
          <a:xfrm>
            <a:off x="8662754" y="962472"/>
            <a:ext cx="3021952" cy="3021952"/>
          </a:xfrm>
          <a:prstGeom prst="rect">
            <a:avLst/>
          </a:prstGeom>
        </p:spPr>
      </p:pic>
    </p:spTree>
    <p:extLst>
      <p:ext uri="{BB962C8B-B14F-4D97-AF65-F5344CB8AC3E}">
        <p14:creationId xmlns:p14="http://schemas.microsoft.com/office/powerpoint/2010/main" val="106888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9445068" cy="1056128"/>
          </a:xfrm>
        </p:spPr>
        <p:txBody>
          <a:bodyPr/>
          <a:lstStyle/>
          <a:p>
            <a:r>
              <a:rPr lang="en-US" dirty="0"/>
              <a:t>Updates</a:t>
            </a:r>
          </a:p>
        </p:txBody>
      </p:sp>
      <p:sp>
        <p:nvSpPr>
          <p:cNvPr id="3" name="Text Placeholder 2"/>
          <p:cNvSpPr>
            <a:spLocks noGrp="1"/>
          </p:cNvSpPr>
          <p:nvPr>
            <p:ph type="body" sz="quarter" idx="16"/>
          </p:nvPr>
        </p:nvSpPr>
        <p:spPr/>
        <p:txBody>
          <a:bodyPr/>
          <a:lstStyle/>
          <a:p>
            <a:r>
              <a:rPr lang="nl-NL" dirty="0"/>
              <a:t>DATA PROTECTION</a:t>
            </a:r>
            <a:endParaRPr lang="en-US" dirty="0"/>
          </a:p>
        </p:txBody>
      </p:sp>
      <p:sp>
        <p:nvSpPr>
          <p:cNvPr id="9" name="Text Placeholder 8">
            <a:extLst>
              <a:ext uri="{FF2B5EF4-FFF2-40B4-BE49-F238E27FC236}">
                <a16:creationId xmlns:a16="http://schemas.microsoft.com/office/drawing/2014/main" id="{3E6A8A39-4BCF-4848-A9C5-30A6716334D0}"/>
              </a:ext>
            </a:extLst>
          </p:cNvPr>
          <p:cNvSpPr>
            <a:spLocks noGrp="1"/>
          </p:cNvSpPr>
          <p:nvPr>
            <p:ph type="body" sz="quarter" idx="17"/>
          </p:nvPr>
        </p:nvSpPr>
        <p:spPr>
          <a:xfrm>
            <a:off x="728662" y="1417320"/>
            <a:ext cx="7934092" cy="5292089"/>
          </a:xfrm>
        </p:spPr>
        <p:txBody>
          <a:bodyPr/>
          <a:lstStyle/>
          <a:p>
            <a:r>
              <a:rPr lang="en-US" sz="2400" b="1" dirty="0">
                <a:solidFill>
                  <a:srgbClr val="ED6B06"/>
                </a:solidFill>
              </a:rPr>
              <a:t>GWDG-hosted AI tools</a:t>
            </a:r>
          </a:p>
          <a:p>
            <a:pPr marL="342900" indent="-342900">
              <a:spcBef>
                <a:spcPts val="600"/>
              </a:spcBef>
              <a:buFont typeface="Arial" panose="020B0604020202020204" pitchFamily="34" charset="0"/>
              <a:buChar char="•"/>
            </a:pPr>
            <a:r>
              <a:rPr lang="en-US" sz="2300" b="1" dirty="0">
                <a:latin typeface="+mj-lt"/>
              </a:rPr>
              <a:t>Free</a:t>
            </a:r>
          </a:p>
          <a:p>
            <a:pPr marL="342900" indent="-342900">
              <a:spcBef>
                <a:spcPts val="600"/>
              </a:spcBef>
              <a:buFont typeface="Arial" panose="020B0604020202020204" pitchFamily="34" charset="0"/>
              <a:buChar char="•"/>
            </a:pPr>
            <a:r>
              <a:rPr lang="en-US" sz="2300" b="1" dirty="0">
                <a:latin typeface="+mj-lt"/>
              </a:rPr>
              <a:t>Secure</a:t>
            </a:r>
            <a:r>
              <a:rPr lang="en-US" sz="2300" dirty="0">
                <a:latin typeface="+mj-lt"/>
              </a:rPr>
              <a:t>: locally hosted &amp; doesn’t save data</a:t>
            </a:r>
          </a:p>
          <a:p>
            <a:pPr>
              <a:spcBef>
                <a:spcPts val="600"/>
              </a:spcBef>
            </a:pPr>
            <a:endParaRPr lang="en-US" sz="2300" dirty="0">
              <a:latin typeface="+mj-lt"/>
            </a:endParaRPr>
          </a:p>
          <a:p>
            <a:pPr marL="342900" indent="-342900">
              <a:spcBef>
                <a:spcPts val="600"/>
              </a:spcBef>
              <a:buFont typeface="Arial" panose="020B0604020202020204" pitchFamily="34" charset="0"/>
              <a:buChar char="•"/>
            </a:pPr>
            <a:r>
              <a:rPr lang="en-US" sz="2300" b="1" dirty="0">
                <a:latin typeface="+mj-lt"/>
              </a:rPr>
              <a:t>LLM Chatbots</a:t>
            </a:r>
          </a:p>
          <a:p>
            <a:pPr marL="1028700" lvl="1" indent="-342900">
              <a:spcBef>
                <a:spcPts val="600"/>
              </a:spcBef>
            </a:pPr>
            <a:r>
              <a:rPr lang="en-US" sz="2300" dirty="0">
                <a:latin typeface="+mj-lt"/>
              </a:rPr>
              <a:t>Several high-quality, open-source LLMs</a:t>
            </a:r>
          </a:p>
          <a:p>
            <a:pPr marL="1028700" lvl="1" indent="-342900">
              <a:spcBef>
                <a:spcPts val="600"/>
              </a:spcBef>
            </a:pPr>
            <a:r>
              <a:rPr lang="en-GB" sz="2300" dirty="0">
                <a:latin typeface="+mj-lt"/>
              </a:rPr>
              <a:t>GPT-4 (</a:t>
            </a:r>
            <a:r>
              <a:rPr lang="en-GB" sz="2300" i="1" dirty="0">
                <a:latin typeface="+mj-lt"/>
              </a:rPr>
              <a:t>not</a:t>
            </a:r>
            <a:r>
              <a:rPr lang="en-GB" sz="2300" b="1" i="1" dirty="0">
                <a:latin typeface="+mj-lt"/>
              </a:rPr>
              <a:t> </a:t>
            </a:r>
            <a:r>
              <a:rPr lang="en-GB" sz="2300" i="1" dirty="0">
                <a:latin typeface="+mj-lt"/>
              </a:rPr>
              <a:t>locally hosted</a:t>
            </a:r>
            <a:r>
              <a:rPr lang="en-GB" sz="2300" dirty="0">
                <a:latin typeface="+mj-lt"/>
              </a:rPr>
              <a:t>)</a:t>
            </a:r>
            <a:endParaRPr lang="en-US" sz="2300" dirty="0">
              <a:latin typeface="+mj-lt"/>
            </a:endParaRPr>
          </a:p>
          <a:p>
            <a:pPr marL="1028700" lvl="1" indent="-342900">
              <a:spcBef>
                <a:spcPts val="600"/>
              </a:spcBef>
            </a:pPr>
            <a:r>
              <a:rPr lang="en-US" sz="2300" dirty="0">
                <a:latin typeface="+mj-lt"/>
              </a:rPr>
              <a:t>Via web interface or API</a:t>
            </a:r>
          </a:p>
          <a:p>
            <a:pPr marL="342900" indent="-342900">
              <a:spcBef>
                <a:spcPts val="600"/>
              </a:spcBef>
              <a:buFont typeface="Arial" panose="020B0604020202020204" pitchFamily="34" charset="0"/>
              <a:buChar char="•"/>
            </a:pPr>
            <a:r>
              <a:rPr lang="en-US" sz="2300" b="1" dirty="0">
                <a:latin typeface="+mj-lt"/>
              </a:rPr>
              <a:t>Code Completion for </a:t>
            </a:r>
            <a:r>
              <a:rPr lang="en-US" sz="2300" b="1" dirty="0" err="1">
                <a:latin typeface="+mj-lt"/>
              </a:rPr>
              <a:t>VSCode</a:t>
            </a:r>
            <a:r>
              <a:rPr lang="en-US" sz="2300" b="1" dirty="0">
                <a:latin typeface="+mj-lt"/>
              </a:rPr>
              <a:t> (</a:t>
            </a:r>
            <a:r>
              <a:rPr lang="en-US" sz="2300" b="1" dirty="0" err="1">
                <a:latin typeface="+mj-lt"/>
              </a:rPr>
              <a:t>Codestral</a:t>
            </a:r>
            <a:r>
              <a:rPr lang="en-US" sz="2300" b="1" dirty="0">
                <a:latin typeface="+mj-lt"/>
              </a:rPr>
              <a:t>)</a:t>
            </a:r>
          </a:p>
          <a:p>
            <a:pPr marL="342900" indent="-342900">
              <a:spcBef>
                <a:spcPts val="600"/>
              </a:spcBef>
              <a:buFont typeface="Arial" panose="020B0604020202020204" pitchFamily="34" charset="0"/>
              <a:buChar char="•"/>
            </a:pPr>
            <a:r>
              <a:rPr lang="en-US" sz="2300" b="1" dirty="0">
                <a:latin typeface="+mj-lt"/>
              </a:rPr>
              <a:t>Protein AI</a:t>
            </a:r>
          </a:p>
          <a:p>
            <a:pPr marL="342900" indent="-342900">
              <a:spcBef>
                <a:spcPts val="600"/>
              </a:spcBef>
              <a:buFont typeface="Arial" panose="020B0604020202020204" pitchFamily="34" charset="0"/>
              <a:buChar char="•"/>
            </a:pPr>
            <a:r>
              <a:rPr lang="en-US" sz="2300" b="1" dirty="0">
                <a:latin typeface="+mj-lt"/>
              </a:rPr>
              <a:t>Voice-AI transcription &amp; captioning (Whisper)</a:t>
            </a:r>
          </a:p>
          <a:p>
            <a:pPr marL="342900" indent="-342900">
              <a:spcBef>
                <a:spcPts val="600"/>
              </a:spcBef>
              <a:buFont typeface="Arial" panose="020B0604020202020204" pitchFamily="34" charset="0"/>
              <a:buChar char="•"/>
            </a:pPr>
            <a:r>
              <a:rPr lang="en-US" sz="2300" b="1" dirty="0">
                <a:latin typeface="+mj-lt"/>
              </a:rPr>
              <a:t>Training datasets for ML applications</a:t>
            </a:r>
          </a:p>
          <a:p>
            <a:pPr marL="342900" indent="-342900">
              <a:buFont typeface="Arial" panose="020B0604020202020204" pitchFamily="34" charset="0"/>
              <a:buChar char="•"/>
            </a:pPr>
            <a:endParaRPr lang="en-US" sz="2200" dirty="0"/>
          </a:p>
        </p:txBody>
      </p:sp>
      <p:pic>
        <p:nvPicPr>
          <p:cNvPr id="4" name="Picture 3">
            <a:extLst>
              <a:ext uri="{FF2B5EF4-FFF2-40B4-BE49-F238E27FC236}">
                <a16:creationId xmlns:a16="http://schemas.microsoft.com/office/drawing/2014/main" id="{D9367130-D499-4769-80FF-C5E6BDCBD79C}"/>
              </a:ext>
            </a:extLst>
          </p:cNvPr>
          <p:cNvPicPr>
            <a:picLocks noChangeAspect="1"/>
          </p:cNvPicPr>
          <p:nvPr/>
        </p:nvPicPr>
        <p:blipFill>
          <a:blip r:embed="rId3"/>
          <a:stretch>
            <a:fillRect/>
          </a:stretch>
        </p:blipFill>
        <p:spPr>
          <a:xfrm>
            <a:off x="8838573" y="887894"/>
            <a:ext cx="2670313" cy="2670313"/>
          </a:xfrm>
          <a:prstGeom prst="rect">
            <a:avLst/>
          </a:prstGeom>
        </p:spPr>
      </p:pic>
    </p:spTree>
    <p:extLst>
      <p:ext uri="{BB962C8B-B14F-4D97-AF65-F5344CB8AC3E}">
        <p14:creationId xmlns:p14="http://schemas.microsoft.com/office/powerpoint/2010/main" val="309821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9445068" cy="1056128"/>
          </a:xfrm>
        </p:spPr>
        <p:txBody>
          <a:bodyPr/>
          <a:lstStyle/>
          <a:p>
            <a:r>
              <a:rPr lang="en-US" dirty="0"/>
              <a:t>Reminder: Software </a:t>
            </a:r>
          </a:p>
        </p:txBody>
      </p:sp>
      <p:sp>
        <p:nvSpPr>
          <p:cNvPr id="3" name="Text Placeholder 2"/>
          <p:cNvSpPr>
            <a:spLocks noGrp="1"/>
          </p:cNvSpPr>
          <p:nvPr>
            <p:ph type="body" sz="quarter" idx="16"/>
          </p:nvPr>
        </p:nvSpPr>
        <p:spPr/>
        <p:txBody>
          <a:bodyPr/>
          <a:lstStyle/>
          <a:p>
            <a:r>
              <a:rPr lang="nl-NL" dirty="0"/>
              <a:t>DATA PROTECTION</a:t>
            </a:r>
            <a:endParaRPr lang="en-US" dirty="0"/>
          </a:p>
        </p:txBody>
      </p:sp>
      <p:sp>
        <p:nvSpPr>
          <p:cNvPr id="4" name="Text Placeholder 3"/>
          <p:cNvSpPr>
            <a:spLocks noGrp="1"/>
          </p:cNvSpPr>
          <p:nvPr>
            <p:ph type="body" sz="quarter" idx="17"/>
          </p:nvPr>
        </p:nvSpPr>
        <p:spPr>
          <a:xfrm>
            <a:off x="728661" y="1319842"/>
            <a:ext cx="10840905" cy="4669796"/>
          </a:xfrm>
          <a:ln>
            <a:noFill/>
          </a:ln>
        </p:spPr>
        <p:txBody>
          <a:bodyPr/>
          <a:lstStyle/>
          <a:p>
            <a:endParaRPr lang="en-US" b="1" dirty="0">
              <a:solidFill>
                <a:srgbClr val="ED6B06"/>
              </a:solidFill>
              <a:sym typeface="Wingdings" panose="05000000000000000000" pitchFamily="2" charset="2"/>
            </a:endParaRPr>
          </a:p>
          <a:p>
            <a:pPr marL="288000" lvl="1" indent="0">
              <a:buNone/>
            </a:pPr>
            <a:r>
              <a:rPr lang="en-US" b="1" dirty="0">
                <a:solidFill>
                  <a:srgbClr val="ED6B06"/>
                </a:solidFill>
              </a:rPr>
              <a:t>Overview</a:t>
            </a:r>
          </a:p>
          <a:p>
            <a:pPr marL="288000" lvl="1" indent="0">
              <a:buNone/>
            </a:pPr>
            <a:r>
              <a:rPr lang="en-US" dirty="0">
                <a:hlinkClick r:id="rId3"/>
              </a:rPr>
              <a:t>https://maxintra.mpi.nl/TG/software</a:t>
            </a:r>
            <a:endParaRPr lang="en-US" dirty="0"/>
          </a:p>
          <a:p>
            <a:pPr marL="288000" lvl="1" indent="0">
              <a:buNone/>
            </a:pPr>
            <a:endParaRPr lang="en-US" dirty="0"/>
          </a:p>
          <a:p>
            <a:pPr marL="288000" lvl="1" indent="0">
              <a:buNone/>
            </a:pPr>
            <a:r>
              <a:rPr lang="en-US" b="1" dirty="0">
                <a:solidFill>
                  <a:srgbClr val="ED6B06"/>
                </a:solidFill>
              </a:rPr>
              <a:t>New Software?</a:t>
            </a:r>
          </a:p>
          <a:p>
            <a:pPr marL="288000" lvl="1" indent="0">
              <a:buNone/>
            </a:pPr>
            <a:r>
              <a:rPr lang="en-US" dirty="0">
                <a:hlinkClick r:id="rId4"/>
              </a:rPr>
              <a:t>http://lux102.mpi.nl/forms/software-request-form</a:t>
            </a:r>
            <a:endParaRPr lang="en-US" dirty="0"/>
          </a:p>
          <a:p>
            <a:endParaRPr lang="en-US" sz="2400" b="1" dirty="0">
              <a:solidFill>
                <a:srgbClr val="ED6B06"/>
              </a:solidFill>
              <a:sym typeface="Wingdings" panose="05000000000000000000" pitchFamily="2" charset="2"/>
            </a:endParaRPr>
          </a:p>
          <a:p>
            <a:endParaRPr lang="en-US" sz="2400" dirty="0">
              <a:sym typeface="Wingdings" panose="05000000000000000000" pitchFamily="2" charset="2"/>
            </a:endParaRPr>
          </a:p>
          <a:p>
            <a:pPr marL="342900" indent="-342900">
              <a:buFont typeface="Wingdings" panose="05000000000000000000" pitchFamily="2" charset="2"/>
              <a:buChar char="à"/>
            </a:pPr>
            <a:r>
              <a:rPr lang="en-US" sz="2400" dirty="0">
                <a:sym typeface="Wingdings" panose="05000000000000000000" pitchFamily="2" charset="2"/>
              </a:rPr>
              <a:t>We need agreements with software providers, whenever they process personal or sensitive data on our behalf</a:t>
            </a:r>
          </a:p>
          <a:p>
            <a:pPr marL="342900" indent="-342900">
              <a:buFont typeface="Wingdings" panose="05000000000000000000" pitchFamily="2" charset="2"/>
              <a:buChar char="à"/>
            </a:pPr>
            <a:endParaRPr lang="en-US" sz="2400" dirty="0">
              <a:sym typeface="Wingdings" panose="05000000000000000000" pitchFamily="2" charset="2"/>
            </a:endParaRPr>
          </a:p>
          <a:p>
            <a:pPr marL="342900" indent="-342900">
              <a:buFont typeface="Wingdings" panose="05000000000000000000" pitchFamily="2" charset="2"/>
              <a:buChar char="à"/>
            </a:pPr>
            <a:r>
              <a:rPr lang="en-US" sz="2400" dirty="0">
                <a:sym typeface="Wingdings" panose="05000000000000000000" pitchFamily="2" charset="2"/>
              </a:rPr>
              <a:t>Companies / software providers located outside the EU: </a:t>
            </a:r>
            <a:r>
              <a:rPr lang="en-US" sz="2400" b="1" dirty="0">
                <a:solidFill>
                  <a:srgbClr val="ED6B06"/>
                </a:solidFill>
                <a:sym typeface="Wingdings" panose="05000000000000000000" pitchFamily="2" charset="2"/>
              </a:rPr>
              <a:t>NEVER input personal or sensitive data  data breach!</a:t>
            </a:r>
            <a:endParaRPr lang="en-US" sz="2400" b="1" dirty="0">
              <a:solidFill>
                <a:srgbClr val="ED6B06"/>
              </a:solidFill>
            </a:endParaRPr>
          </a:p>
          <a:p>
            <a:endParaRPr lang="en-US" sz="2400" dirty="0"/>
          </a:p>
          <a:p>
            <a:endParaRPr lang="en-US" sz="2400" b="1" dirty="0"/>
          </a:p>
          <a:p>
            <a:endParaRPr lang="nl-NL" sz="2400" b="1" dirty="0"/>
          </a:p>
        </p:txBody>
      </p:sp>
      <p:pic>
        <p:nvPicPr>
          <p:cNvPr id="5" name="Picture 4">
            <a:extLst>
              <a:ext uri="{FF2B5EF4-FFF2-40B4-BE49-F238E27FC236}">
                <a16:creationId xmlns:a16="http://schemas.microsoft.com/office/drawing/2014/main" id="{75162C5B-BA01-4A73-B9E3-37A0D7E6CAE4}"/>
              </a:ext>
            </a:extLst>
          </p:cNvPr>
          <p:cNvPicPr>
            <a:picLocks noChangeAspect="1"/>
          </p:cNvPicPr>
          <p:nvPr/>
        </p:nvPicPr>
        <p:blipFill>
          <a:blip r:embed="rId5"/>
          <a:stretch>
            <a:fillRect/>
          </a:stretch>
        </p:blipFill>
        <p:spPr>
          <a:xfrm>
            <a:off x="9392758" y="511429"/>
            <a:ext cx="2426106" cy="1616826"/>
          </a:xfrm>
          <a:prstGeom prst="rect">
            <a:avLst/>
          </a:prstGeom>
        </p:spPr>
      </p:pic>
      <p:sp>
        <p:nvSpPr>
          <p:cNvPr id="6" name="Rectangle 5">
            <a:extLst>
              <a:ext uri="{FF2B5EF4-FFF2-40B4-BE49-F238E27FC236}">
                <a16:creationId xmlns:a16="http://schemas.microsoft.com/office/drawing/2014/main" id="{53D915F3-4852-49CD-B3F8-C7FEAE9CEEB5}"/>
              </a:ext>
            </a:extLst>
          </p:cNvPr>
          <p:cNvSpPr/>
          <p:nvPr/>
        </p:nvSpPr>
        <p:spPr>
          <a:xfrm>
            <a:off x="747736" y="1484243"/>
            <a:ext cx="7587882" cy="2411895"/>
          </a:xfrm>
          <a:prstGeom prst="rect">
            <a:avLst/>
          </a:prstGeom>
          <a:noFill/>
          <a:ln w="38100">
            <a:solidFill>
              <a:srgbClr val="D2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0011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nl-NL" dirty="0"/>
          </a:p>
          <a:p>
            <a:r>
              <a:rPr lang="nl-NL" dirty="0"/>
              <a:t>DATA PROTECTION</a:t>
            </a:r>
          </a:p>
        </p:txBody>
      </p:sp>
      <p:sp>
        <p:nvSpPr>
          <p:cNvPr id="6" name="Rectangle 5"/>
          <p:cNvSpPr/>
          <p:nvPr/>
        </p:nvSpPr>
        <p:spPr>
          <a:xfrm>
            <a:off x="494081" y="1697240"/>
            <a:ext cx="9416717" cy="110799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D6B06"/>
                </a:solidFill>
                <a:effectLst/>
                <a:uLnTx/>
                <a:uFillTx/>
                <a:latin typeface="Arial"/>
                <a:ea typeface="+mn-ea"/>
                <a:cs typeface="+mn-cs"/>
              </a:rPr>
              <a:t>Data breach?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Arial"/>
                <a:ea typeface="+mn-ea"/>
                <a:cs typeface="+mn-cs"/>
              </a:rPr>
              <a:t>Contact: </a:t>
            </a:r>
            <a:r>
              <a:rPr kumimoji="0" lang="en-GB" sz="2000" b="0" i="0" u="sng" strike="noStrike" kern="1200" cap="none" spc="0" normalizeH="0" baseline="0" noProof="0" dirty="0">
                <a:ln>
                  <a:noFill/>
                </a:ln>
                <a:solidFill>
                  <a:srgbClr val="00786A"/>
                </a:solidFill>
                <a:effectLst/>
                <a:uLnTx/>
                <a:uFillTx/>
                <a:latin typeface="Arial"/>
                <a:ea typeface="+mn-ea"/>
                <a:cs typeface="+mn-cs"/>
                <a:hlinkClick r:id="rId3"/>
              </a:rPr>
              <a:t>data-breach@mpg.de</a:t>
            </a:r>
            <a:r>
              <a:rPr kumimoji="0" lang="en-GB" sz="2000" b="0" i="0" u="sng" strike="noStrike" kern="1200" cap="none" spc="0" normalizeH="0" baseline="0" noProof="0" dirty="0">
                <a:ln>
                  <a:noFill/>
                </a:ln>
                <a:solidFill>
                  <a:srgbClr val="00786A"/>
                </a:solidFill>
                <a:effectLst/>
                <a:uLnTx/>
                <a:uFillTx/>
                <a:latin typeface="Arial"/>
                <a:ea typeface="+mn-ea"/>
                <a:cs typeface="+mn-cs"/>
              </a:rPr>
              <a:t> </a:t>
            </a:r>
            <a:r>
              <a:rPr kumimoji="0" lang="en-GB" sz="2000" b="0" i="0" u="none" strike="noStrike" kern="1200" cap="none" spc="0" normalizeH="0" baseline="0" noProof="0" dirty="0">
                <a:ln>
                  <a:noFill/>
                </a:ln>
                <a:solidFill>
                  <a:prstClr val="black"/>
                </a:solidFill>
                <a:effectLst/>
                <a:uLnTx/>
                <a:uFillTx/>
                <a:latin typeface="Arial"/>
                <a:ea typeface="+mn-ea"/>
                <a:cs typeface="+mn-cs"/>
              </a:rPr>
              <a:t>&amp; </a:t>
            </a:r>
            <a:r>
              <a:rPr kumimoji="0" lang="en-GB" sz="2000" b="0" i="0" u="none" strike="noStrike" kern="1200" cap="none" spc="0" normalizeH="0" baseline="0" noProof="0" dirty="0">
                <a:ln>
                  <a:noFill/>
                </a:ln>
                <a:solidFill>
                  <a:srgbClr val="00786A"/>
                </a:solidFill>
                <a:effectLst/>
                <a:uLnTx/>
                <a:uFillTx/>
                <a:latin typeface="Arial"/>
                <a:ea typeface="+mn-ea"/>
                <a:cs typeface="+mn-cs"/>
                <a:hlinkClick r:id="rId4"/>
              </a:rPr>
              <a:t>privacy@mpi.nl</a:t>
            </a:r>
            <a:endParaRPr kumimoji="0" lang="en-GB" sz="2000" b="0" i="0" u="none" strike="noStrike" kern="1200" cap="none" spc="0" normalizeH="0" baseline="0" noProof="0" dirty="0">
              <a:ln>
                <a:noFill/>
              </a:ln>
              <a:solidFill>
                <a:srgbClr val="00786A"/>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p:cNvSpPr/>
          <p:nvPr/>
        </p:nvSpPr>
        <p:spPr>
          <a:xfrm>
            <a:off x="747735" y="1388278"/>
            <a:ext cx="9416717" cy="1725250"/>
          </a:xfrm>
          <a:prstGeom prst="rect">
            <a:avLst/>
          </a:prstGeom>
          <a:noFill/>
          <a:ln w="38100">
            <a:solidFill>
              <a:srgbClr val="D2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4CDD631C-6C57-45C4-8109-A1305FA4A63D}"/>
              </a:ext>
            </a:extLst>
          </p:cNvPr>
          <p:cNvSpPr/>
          <p:nvPr/>
        </p:nvSpPr>
        <p:spPr>
          <a:xfrm>
            <a:off x="280087" y="4379002"/>
            <a:ext cx="10527956" cy="707886"/>
          </a:xfrm>
          <a:prstGeom prst="rect">
            <a:avLst/>
          </a:prstGeom>
        </p:spPr>
        <p:txBody>
          <a:bodyPr wrap="square">
            <a:spAutoFit/>
          </a:bodyPr>
          <a:lstStyle/>
          <a:p>
            <a:pPr marL="1028700" marR="0" lvl="1" indent="-3429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Mandatory for all employees, </a:t>
            </a:r>
            <a:r>
              <a:rPr kumimoji="0" lang="en-US" sz="2000" b="1" i="0" u="none" strike="noStrike" kern="1200" cap="none" spc="0" normalizeH="0" baseline="0" noProof="0" dirty="0">
                <a:ln>
                  <a:noFill/>
                </a:ln>
                <a:solidFill>
                  <a:srgbClr val="00786A"/>
                </a:solidFill>
                <a:effectLst/>
                <a:uLnTx/>
                <a:uFillTx/>
                <a:latin typeface="Arial"/>
                <a:ea typeface="+mn-ea"/>
                <a:cs typeface="+mn-cs"/>
              </a:rPr>
              <a:t>also for interns, lab rotation students, guests </a:t>
            </a:r>
          </a:p>
          <a:p>
            <a:pPr marL="1028700" marR="0" lvl="1" indent="-3429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Haven’t received training yet? Contact us!</a:t>
            </a:r>
          </a:p>
        </p:txBody>
      </p:sp>
      <p:sp>
        <p:nvSpPr>
          <p:cNvPr id="8" name="Text Placeholder 1">
            <a:extLst>
              <a:ext uri="{FF2B5EF4-FFF2-40B4-BE49-F238E27FC236}">
                <a16:creationId xmlns:a16="http://schemas.microsoft.com/office/drawing/2014/main" id="{05142119-3320-47F1-81C8-B6D89A25A3FF}"/>
              </a:ext>
            </a:extLst>
          </p:cNvPr>
          <p:cNvSpPr>
            <a:spLocks noGrp="1"/>
          </p:cNvSpPr>
          <p:nvPr>
            <p:ph type="body" sz="quarter" idx="14"/>
          </p:nvPr>
        </p:nvSpPr>
        <p:spPr>
          <a:xfrm>
            <a:off x="632408" y="380089"/>
            <a:ext cx="8167688" cy="1056128"/>
          </a:xfrm>
        </p:spPr>
        <p:txBody>
          <a:bodyPr/>
          <a:lstStyle/>
          <a:p>
            <a:r>
              <a:rPr lang="en-US" dirty="0"/>
              <a:t>Reminders</a:t>
            </a:r>
          </a:p>
        </p:txBody>
      </p:sp>
      <p:sp>
        <p:nvSpPr>
          <p:cNvPr id="9" name="Rectangle 8">
            <a:extLst>
              <a:ext uri="{FF2B5EF4-FFF2-40B4-BE49-F238E27FC236}">
                <a16:creationId xmlns:a16="http://schemas.microsoft.com/office/drawing/2014/main" id="{509A50A9-964F-43D4-9157-96913704C8FF}"/>
              </a:ext>
            </a:extLst>
          </p:cNvPr>
          <p:cNvSpPr/>
          <p:nvPr/>
        </p:nvSpPr>
        <p:spPr>
          <a:xfrm>
            <a:off x="494080" y="3936692"/>
            <a:ext cx="9416717" cy="80021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D6B06"/>
                </a:solidFill>
                <a:effectLst/>
                <a:uLnTx/>
                <a:uFillTx/>
                <a:latin typeface="Arial"/>
                <a:ea typeface="+mn-ea"/>
                <a:cs typeface="+mn-cs"/>
              </a:rPr>
              <a:t>Data </a:t>
            </a:r>
            <a:r>
              <a:rPr kumimoji="0" lang="nl-NL" sz="2800" b="1" i="0" u="none" strike="noStrike" kern="1200" cap="none" spc="0" normalizeH="0" baseline="0" noProof="0" dirty="0" err="1">
                <a:ln>
                  <a:noFill/>
                </a:ln>
                <a:solidFill>
                  <a:srgbClr val="ED6B06"/>
                </a:solidFill>
                <a:effectLst/>
                <a:uLnTx/>
                <a:uFillTx/>
                <a:latin typeface="Arial"/>
                <a:ea typeface="+mn-ea"/>
                <a:cs typeface="+mn-cs"/>
              </a:rPr>
              <a:t>Protection</a:t>
            </a:r>
            <a:r>
              <a:rPr kumimoji="0" lang="nl-NL" sz="2800" b="1" i="0" u="none" strike="noStrike" kern="1200" cap="none" spc="0" normalizeH="0" baseline="0" noProof="0" dirty="0">
                <a:ln>
                  <a:noFill/>
                </a:ln>
                <a:solidFill>
                  <a:srgbClr val="ED6B06"/>
                </a:solidFill>
                <a:effectLst/>
                <a:uLnTx/>
                <a:uFillTx/>
                <a:latin typeface="Arial"/>
                <a:ea typeface="+mn-ea"/>
                <a:cs typeface="+mn-cs"/>
              </a:rPr>
              <a:t> training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B342762-DF7E-43F7-9A5E-D94EE0025CB5}"/>
              </a:ext>
            </a:extLst>
          </p:cNvPr>
          <p:cNvSpPr/>
          <p:nvPr/>
        </p:nvSpPr>
        <p:spPr>
          <a:xfrm>
            <a:off x="747735" y="3581934"/>
            <a:ext cx="9416717" cy="1725250"/>
          </a:xfrm>
          <a:prstGeom prst="rect">
            <a:avLst/>
          </a:prstGeom>
          <a:noFill/>
          <a:ln w="38100">
            <a:solidFill>
              <a:srgbClr val="D2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46077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a:t>TG / RFC</a:t>
            </a:r>
          </a:p>
        </p:txBody>
      </p:sp>
      <p:sp>
        <p:nvSpPr>
          <p:cNvPr id="3" name="Text Placeholder 2"/>
          <p:cNvSpPr>
            <a:spLocks noGrp="1"/>
          </p:cNvSpPr>
          <p:nvPr>
            <p:ph type="body" sz="quarter" idx="11"/>
          </p:nvPr>
        </p:nvSpPr>
        <p:spPr/>
        <p:txBody>
          <a:bodyPr/>
          <a:lstStyle/>
          <a:p>
            <a:r>
              <a:rPr lang="nl-NL" sz="1800" b="1" dirty="0"/>
              <a:t>STAFF meeting December 17, 2024</a:t>
            </a:r>
          </a:p>
        </p:txBody>
      </p:sp>
      <p:sp>
        <p:nvSpPr>
          <p:cNvPr id="4" name="TextBox 3">
            <a:extLst>
              <a:ext uri="{FF2B5EF4-FFF2-40B4-BE49-F238E27FC236}">
                <a16:creationId xmlns:a16="http://schemas.microsoft.com/office/drawing/2014/main" id="{1E77E130-A39D-4E75-B4FD-97B1D1EE213A}"/>
              </a:ext>
            </a:extLst>
          </p:cNvPr>
          <p:cNvSpPr txBox="1"/>
          <p:nvPr/>
        </p:nvSpPr>
        <p:spPr bwMode="auto">
          <a:xfrm>
            <a:off x="4420998" y="5285064"/>
            <a:ext cx="337237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pl-PL" sz="2800" dirty="0">
                <a:latin typeface="Arial" charset="0"/>
                <a:cs typeface="Arial" charset="0"/>
              </a:rPr>
              <a:t>Reiner Dirksmeyer</a:t>
            </a:r>
            <a:endParaRPr lang="en-GB" sz="2800" dirty="0">
              <a:latin typeface="Arial" charset="0"/>
              <a:cs typeface="Arial" charset="0"/>
            </a:endParaRPr>
          </a:p>
        </p:txBody>
      </p:sp>
    </p:spTree>
    <p:extLst>
      <p:ext uri="{BB962C8B-B14F-4D97-AF65-F5344CB8AC3E}">
        <p14:creationId xmlns:p14="http://schemas.microsoft.com/office/powerpoint/2010/main" val="2833597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35048" y="422197"/>
            <a:ext cx="2649969" cy="570386"/>
          </a:xfrm>
        </p:spPr>
        <p:txBody>
          <a:bodyPr/>
          <a:lstStyle/>
          <a:p>
            <a:r>
              <a:rPr lang="en-US" dirty="0"/>
              <a:t>Short report:</a:t>
            </a:r>
          </a:p>
        </p:txBody>
      </p:sp>
      <p:sp>
        <p:nvSpPr>
          <p:cNvPr id="3" name="Text Placeholder 2"/>
          <p:cNvSpPr>
            <a:spLocks noGrp="1"/>
          </p:cNvSpPr>
          <p:nvPr>
            <p:ph type="body" sz="quarter" idx="16"/>
          </p:nvPr>
        </p:nvSpPr>
        <p:spPr>
          <a:xfrm>
            <a:off x="-2" y="-8400"/>
            <a:ext cx="12192001" cy="313200"/>
          </a:xfrm>
        </p:spPr>
        <p:txBody>
          <a:bodyPr/>
          <a:lstStyle/>
          <a:p>
            <a:r>
              <a:rPr lang="en-US" dirty="0"/>
              <a:t>TG</a:t>
            </a:r>
          </a:p>
        </p:txBody>
      </p:sp>
      <p:sp>
        <p:nvSpPr>
          <p:cNvPr id="4" name="Text Placeholder 3"/>
          <p:cNvSpPr>
            <a:spLocks noGrp="1"/>
          </p:cNvSpPr>
          <p:nvPr>
            <p:ph type="body" sz="quarter" idx="17"/>
          </p:nvPr>
        </p:nvSpPr>
        <p:spPr>
          <a:xfrm>
            <a:off x="152399" y="868188"/>
            <a:ext cx="11505044" cy="1132436"/>
          </a:xfrm>
          <a:ln>
            <a:noFill/>
          </a:ln>
        </p:spPr>
        <p:txBody>
          <a:bodyPr/>
          <a:lstStyle/>
          <a:p>
            <a:endParaRPr lang="en-US" sz="1800" b="1" dirty="0"/>
          </a:p>
          <a:p>
            <a:pPr marL="285750" indent="-285750">
              <a:buFont typeface="Arial" panose="020B0604020202020204" pitchFamily="34" charset="0"/>
              <a:buChar char="•"/>
            </a:pPr>
            <a:r>
              <a:rPr lang="en-US" sz="1800" b="1" dirty="0"/>
              <a:t>New general Storage: </a:t>
            </a:r>
            <a:br>
              <a:rPr lang="en-US" sz="1800" b="1" dirty="0"/>
            </a:br>
            <a:r>
              <a:rPr lang="en-US" dirty="0"/>
              <a:t>-</a:t>
            </a:r>
            <a:r>
              <a:rPr lang="en-US" sz="1800" dirty="0"/>
              <a:t> Migration to our new storage hardware/software successfully done on </a:t>
            </a:r>
            <a:r>
              <a:rPr lang="en-US" sz="1800" b="1" dirty="0"/>
              <a:t>12/13-Oct-2024</a:t>
            </a:r>
            <a:br>
              <a:rPr lang="en-US" sz="1800" b="1" dirty="0"/>
            </a:br>
            <a:r>
              <a:rPr lang="en-US" sz="1800" dirty="0">
                <a:sym typeface="Wingdings" panose="05000000000000000000" pitchFamily="2" charset="2"/>
              </a:rPr>
              <a:t> the new HSM (</a:t>
            </a:r>
            <a:r>
              <a:rPr lang="en-US" sz="1800" b="1" dirty="0">
                <a:sym typeface="Wingdings" panose="05000000000000000000" pitchFamily="2" charset="2"/>
              </a:rPr>
              <a:t>H</a:t>
            </a:r>
            <a:r>
              <a:rPr lang="en-US" sz="1800" dirty="0">
                <a:sym typeface="Wingdings" panose="05000000000000000000" pitchFamily="2" charset="2"/>
              </a:rPr>
              <a:t>ierarchical </a:t>
            </a:r>
            <a:r>
              <a:rPr lang="en-US" sz="1800" b="1" dirty="0">
                <a:sym typeface="Wingdings" panose="05000000000000000000" pitchFamily="2" charset="2"/>
              </a:rPr>
              <a:t>S</a:t>
            </a:r>
            <a:r>
              <a:rPr lang="en-US" sz="1800" dirty="0">
                <a:sym typeface="Wingdings" panose="05000000000000000000" pitchFamily="2" charset="2"/>
              </a:rPr>
              <a:t>torage </a:t>
            </a:r>
            <a:r>
              <a:rPr lang="en-US" sz="1800" b="1" dirty="0">
                <a:sym typeface="Wingdings" panose="05000000000000000000" pitchFamily="2" charset="2"/>
              </a:rPr>
              <a:t>M</a:t>
            </a:r>
            <a:r>
              <a:rPr lang="en-US" sz="1800" dirty="0">
                <a:sym typeface="Wingdings" panose="05000000000000000000" pitchFamily="2" charset="2"/>
              </a:rPr>
              <a:t>anagement) software works reliably!</a:t>
            </a:r>
            <a:br>
              <a:rPr lang="en-US" sz="1800" b="1" dirty="0"/>
            </a:br>
            <a:endParaRPr lang="en-US" sz="1800" dirty="0"/>
          </a:p>
          <a:p>
            <a:endParaRPr lang="en-US" dirty="0"/>
          </a:p>
          <a:p>
            <a:endParaRPr lang="en-US" dirty="0"/>
          </a:p>
          <a:p>
            <a:endParaRPr lang="en-US" dirty="0"/>
          </a:p>
          <a:p>
            <a:endParaRPr lang="en-US" dirty="0"/>
          </a:p>
          <a:p>
            <a:pPr algn="ctr"/>
            <a:endParaRPr lang="en-US" sz="1800" b="1" dirty="0"/>
          </a:p>
          <a:p>
            <a:pPr algn="ctr"/>
            <a:endParaRPr lang="en-US" sz="1800" dirty="0"/>
          </a:p>
        </p:txBody>
      </p:sp>
      <p:sp>
        <p:nvSpPr>
          <p:cNvPr id="5" name="Rectangle 1">
            <a:extLst>
              <a:ext uri="{FF2B5EF4-FFF2-40B4-BE49-F238E27FC236}">
                <a16:creationId xmlns:a16="http://schemas.microsoft.com/office/drawing/2014/main" id="{BE687E71-2531-4E56-A2DE-454BC5C6A279}"/>
              </a:ext>
            </a:extLst>
          </p:cNvPr>
          <p:cNvSpPr>
            <a:spLocks noChangeArrowheads="1"/>
          </p:cNvSpPr>
          <p:nvPr/>
        </p:nvSpPr>
        <p:spPr bwMode="auto">
          <a:xfrm>
            <a:off x="0" y="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2">
            <a:extLst>
              <a:ext uri="{FF2B5EF4-FFF2-40B4-BE49-F238E27FC236}">
                <a16:creationId xmlns:a16="http://schemas.microsoft.com/office/drawing/2014/main" id="{A90E51E1-DBFA-4221-B59B-A7F5DB3C21A5}"/>
              </a:ext>
            </a:extLst>
          </p:cNvPr>
          <p:cNvSpPr>
            <a:spLocks noChangeArrowheads="1"/>
          </p:cNvSpPr>
          <p:nvPr/>
        </p:nvSpPr>
        <p:spPr bwMode="auto">
          <a:xfrm>
            <a:off x="152400" y="1524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3">
            <a:extLst>
              <a:ext uri="{FF2B5EF4-FFF2-40B4-BE49-F238E27FC236}">
                <a16:creationId xmlns:a16="http://schemas.microsoft.com/office/drawing/2014/main" id="{C7BB7976-2500-4EA2-B818-EFA6C6AFCA75}"/>
              </a:ext>
            </a:extLst>
          </p:cNvPr>
          <p:cNvSpPr>
            <a:spLocks noChangeArrowheads="1"/>
          </p:cNvSpPr>
          <p:nvPr/>
        </p:nvSpPr>
        <p:spPr bwMode="auto">
          <a:xfrm>
            <a:off x="304800" y="3048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Placeholder 3">
            <a:extLst>
              <a:ext uri="{FF2B5EF4-FFF2-40B4-BE49-F238E27FC236}">
                <a16:creationId xmlns:a16="http://schemas.microsoft.com/office/drawing/2014/main" id="{D0B76A54-D1D2-4FF6-8A66-7F855EA00527}"/>
              </a:ext>
            </a:extLst>
          </p:cNvPr>
          <p:cNvSpPr txBox="1">
            <a:spLocks/>
          </p:cNvSpPr>
          <p:nvPr/>
        </p:nvSpPr>
        <p:spPr>
          <a:xfrm>
            <a:off x="152399" y="5140175"/>
            <a:ext cx="6448698" cy="1399985"/>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HPC-cluster Storage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clusterfs)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Migration to new storage hardware done</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Upgrade to new BeeGFS version done</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Much more reliable!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4887BB3-BEFE-4B62-9ADA-062F51369D8B}"/>
              </a:ext>
            </a:extLst>
          </p:cNvPr>
          <p:cNvPicPr>
            <a:picLocks noChangeAspect="1"/>
          </p:cNvPicPr>
          <p:nvPr/>
        </p:nvPicPr>
        <p:blipFill>
          <a:blip r:embed="rId2"/>
          <a:stretch>
            <a:fillRect/>
          </a:stretch>
        </p:blipFill>
        <p:spPr>
          <a:xfrm>
            <a:off x="651341" y="2156460"/>
            <a:ext cx="4992009" cy="2746468"/>
          </a:xfrm>
          <a:prstGeom prst="rect">
            <a:avLst/>
          </a:prstGeom>
        </p:spPr>
      </p:pic>
      <p:pic>
        <p:nvPicPr>
          <p:cNvPr id="12" name="Picture 11">
            <a:extLst>
              <a:ext uri="{FF2B5EF4-FFF2-40B4-BE49-F238E27FC236}">
                <a16:creationId xmlns:a16="http://schemas.microsoft.com/office/drawing/2014/main" id="{451CC925-E63B-4B92-89F3-4A5BA71EE864}"/>
              </a:ext>
            </a:extLst>
          </p:cNvPr>
          <p:cNvPicPr>
            <a:picLocks noChangeAspect="1"/>
          </p:cNvPicPr>
          <p:nvPr/>
        </p:nvPicPr>
        <p:blipFill>
          <a:blip r:embed="rId3"/>
          <a:stretch>
            <a:fillRect/>
          </a:stretch>
        </p:blipFill>
        <p:spPr>
          <a:xfrm>
            <a:off x="5806600" y="2156460"/>
            <a:ext cx="6012537" cy="2746468"/>
          </a:xfrm>
          <a:prstGeom prst="rect">
            <a:avLst/>
          </a:prstGeom>
        </p:spPr>
      </p:pic>
    </p:spTree>
    <p:extLst>
      <p:ext uri="{BB962C8B-B14F-4D97-AF65-F5344CB8AC3E}">
        <p14:creationId xmlns:p14="http://schemas.microsoft.com/office/powerpoint/2010/main" val="65837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56710" y="437625"/>
            <a:ext cx="2649969" cy="570386"/>
          </a:xfrm>
        </p:spPr>
        <p:txBody>
          <a:bodyPr/>
          <a:lstStyle/>
          <a:p>
            <a:r>
              <a:rPr lang="en-US" dirty="0"/>
              <a:t>Short report:</a:t>
            </a:r>
          </a:p>
        </p:txBody>
      </p:sp>
      <p:sp>
        <p:nvSpPr>
          <p:cNvPr id="3" name="Text Placeholder 2"/>
          <p:cNvSpPr>
            <a:spLocks noGrp="1"/>
          </p:cNvSpPr>
          <p:nvPr>
            <p:ph type="body" sz="quarter" idx="16"/>
          </p:nvPr>
        </p:nvSpPr>
        <p:spPr/>
        <p:txBody>
          <a:bodyPr/>
          <a:lstStyle/>
          <a:p>
            <a:r>
              <a:rPr lang="en-US" dirty="0"/>
              <a:t>TG</a:t>
            </a:r>
          </a:p>
        </p:txBody>
      </p:sp>
      <p:sp>
        <p:nvSpPr>
          <p:cNvPr id="5" name="Rectangle 1">
            <a:extLst>
              <a:ext uri="{FF2B5EF4-FFF2-40B4-BE49-F238E27FC236}">
                <a16:creationId xmlns:a16="http://schemas.microsoft.com/office/drawing/2014/main" id="{BE687E71-2531-4E56-A2DE-454BC5C6A279}"/>
              </a:ext>
            </a:extLst>
          </p:cNvPr>
          <p:cNvSpPr>
            <a:spLocks noChangeArrowheads="1"/>
          </p:cNvSpPr>
          <p:nvPr/>
        </p:nvSpPr>
        <p:spPr bwMode="auto">
          <a:xfrm>
            <a:off x="0" y="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2">
            <a:extLst>
              <a:ext uri="{FF2B5EF4-FFF2-40B4-BE49-F238E27FC236}">
                <a16:creationId xmlns:a16="http://schemas.microsoft.com/office/drawing/2014/main" id="{A90E51E1-DBFA-4221-B59B-A7F5DB3C21A5}"/>
              </a:ext>
            </a:extLst>
          </p:cNvPr>
          <p:cNvSpPr>
            <a:spLocks noChangeArrowheads="1"/>
          </p:cNvSpPr>
          <p:nvPr/>
        </p:nvSpPr>
        <p:spPr bwMode="auto">
          <a:xfrm>
            <a:off x="152400" y="1524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3">
            <a:extLst>
              <a:ext uri="{FF2B5EF4-FFF2-40B4-BE49-F238E27FC236}">
                <a16:creationId xmlns:a16="http://schemas.microsoft.com/office/drawing/2014/main" id="{C7BB7976-2500-4EA2-B818-EFA6C6AFCA75}"/>
              </a:ext>
            </a:extLst>
          </p:cNvPr>
          <p:cNvSpPr>
            <a:spLocks noChangeArrowheads="1"/>
          </p:cNvSpPr>
          <p:nvPr/>
        </p:nvSpPr>
        <p:spPr bwMode="auto">
          <a:xfrm>
            <a:off x="304800" y="3048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Placeholder 3">
            <a:extLst>
              <a:ext uri="{FF2B5EF4-FFF2-40B4-BE49-F238E27FC236}">
                <a16:creationId xmlns:a16="http://schemas.microsoft.com/office/drawing/2014/main" id="{AA1E37D1-C2EC-49F6-9380-3DED29A075F1}"/>
              </a:ext>
            </a:extLst>
          </p:cNvPr>
          <p:cNvSpPr txBox="1">
            <a:spLocks/>
          </p:cNvSpPr>
          <p:nvPr/>
        </p:nvSpPr>
        <p:spPr>
          <a:xfrm>
            <a:off x="169328" y="950492"/>
            <a:ext cx="12022672" cy="1117799"/>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Windows 10 to Windows 11 migration: to-do: ~40 Desktop PC + 25 Laptops + 10 Experiment Laptops</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(187 PC already on Windows 11)</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3D84643-1E79-4749-8E0C-09EA23F65A15}"/>
              </a:ext>
            </a:extLst>
          </p:cNvPr>
          <p:cNvPicPr>
            <a:picLocks noChangeAspect="1"/>
          </p:cNvPicPr>
          <p:nvPr/>
        </p:nvPicPr>
        <p:blipFill>
          <a:blip r:embed="rId2"/>
          <a:stretch>
            <a:fillRect/>
          </a:stretch>
        </p:blipFill>
        <p:spPr>
          <a:xfrm>
            <a:off x="728662" y="3250363"/>
            <a:ext cx="4688654" cy="3520547"/>
          </a:xfrm>
          <a:prstGeom prst="rect">
            <a:avLst/>
          </a:prstGeom>
        </p:spPr>
      </p:pic>
      <p:sp>
        <p:nvSpPr>
          <p:cNvPr id="15" name="TextBox 14">
            <a:extLst>
              <a:ext uri="{FF2B5EF4-FFF2-40B4-BE49-F238E27FC236}">
                <a16:creationId xmlns:a16="http://schemas.microsoft.com/office/drawing/2014/main" id="{010611D1-A553-4DE9-99B7-DE034C4416C3}"/>
              </a:ext>
            </a:extLst>
          </p:cNvPr>
          <p:cNvSpPr txBox="1"/>
          <p:nvPr/>
        </p:nvSpPr>
        <p:spPr bwMode="auto">
          <a:xfrm>
            <a:off x="651084" y="3022820"/>
            <a:ext cx="101890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charset="0"/>
                <a:ea typeface="+mn-ea"/>
                <a:cs typeface="Arial" charset="0"/>
              </a:rPr>
              <a:t>Room 222</a:t>
            </a:r>
          </a:p>
        </p:txBody>
      </p:sp>
      <p:sp>
        <p:nvSpPr>
          <p:cNvPr id="16" name="TextBox 15">
            <a:extLst>
              <a:ext uri="{FF2B5EF4-FFF2-40B4-BE49-F238E27FC236}">
                <a16:creationId xmlns:a16="http://schemas.microsoft.com/office/drawing/2014/main" id="{83E4ADCC-9709-4AE9-B77B-59AB660BF4D2}"/>
              </a:ext>
            </a:extLst>
          </p:cNvPr>
          <p:cNvSpPr txBox="1"/>
          <p:nvPr/>
        </p:nvSpPr>
        <p:spPr bwMode="auto">
          <a:xfrm>
            <a:off x="6145491" y="3022820"/>
            <a:ext cx="125838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charset="0"/>
                <a:ea typeface="+mn-ea"/>
                <a:cs typeface="Arial" charset="0"/>
              </a:rPr>
              <a:t>Room 133/132b</a:t>
            </a:r>
          </a:p>
        </p:txBody>
      </p:sp>
      <p:sp>
        <p:nvSpPr>
          <p:cNvPr id="17" name="Arrow: Right 16">
            <a:extLst>
              <a:ext uri="{FF2B5EF4-FFF2-40B4-BE49-F238E27FC236}">
                <a16:creationId xmlns:a16="http://schemas.microsoft.com/office/drawing/2014/main" id="{E0023771-CD23-4575-B168-AB7FBDD66F7D}"/>
              </a:ext>
            </a:extLst>
          </p:cNvPr>
          <p:cNvSpPr/>
          <p:nvPr/>
        </p:nvSpPr>
        <p:spPr>
          <a:xfrm>
            <a:off x="5494894" y="4789709"/>
            <a:ext cx="650597" cy="39188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72578A38-99BF-4ABB-8304-D981A0538851}"/>
              </a:ext>
            </a:extLst>
          </p:cNvPr>
          <p:cNvPicPr>
            <a:picLocks noChangeAspect="1"/>
          </p:cNvPicPr>
          <p:nvPr/>
        </p:nvPicPr>
        <p:blipFill>
          <a:blip r:embed="rId2"/>
          <a:stretch>
            <a:fillRect/>
          </a:stretch>
        </p:blipFill>
        <p:spPr>
          <a:xfrm>
            <a:off x="686713" y="3252539"/>
            <a:ext cx="4688654" cy="3520547"/>
          </a:xfrm>
          <a:prstGeom prst="rect">
            <a:avLst/>
          </a:prstGeom>
        </p:spPr>
      </p:pic>
      <p:sp>
        <p:nvSpPr>
          <p:cNvPr id="19" name="Text Placeholder 3">
            <a:extLst>
              <a:ext uri="{FF2B5EF4-FFF2-40B4-BE49-F238E27FC236}">
                <a16:creationId xmlns:a16="http://schemas.microsoft.com/office/drawing/2014/main" id="{DCB1DFAE-C0AF-471C-A227-0132DCA56F59}"/>
              </a:ext>
            </a:extLst>
          </p:cNvPr>
          <p:cNvSpPr txBox="1">
            <a:spLocks/>
          </p:cNvSpPr>
          <p:nvPr/>
        </p:nvSpPr>
        <p:spPr>
          <a:xfrm>
            <a:off x="456710" y="1772197"/>
            <a:ext cx="12022672" cy="790269"/>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Certificates (for e-mail signing): Service provider Sectigo has terminated contract to 10-Jan-25</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 Placeholder 3">
            <a:extLst>
              <a:ext uri="{FF2B5EF4-FFF2-40B4-BE49-F238E27FC236}">
                <a16:creationId xmlns:a16="http://schemas.microsoft.com/office/drawing/2014/main" id="{BF57F627-F3E0-4175-8ADE-11F9F0FD5FD1}"/>
              </a:ext>
            </a:extLst>
          </p:cNvPr>
          <p:cNvSpPr txBox="1">
            <a:spLocks/>
          </p:cNvSpPr>
          <p:nvPr/>
        </p:nvSpPr>
        <p:spPr>
          <a:xfrm>
            <a:off x="456710" y="2619130"/>
            <a:ext cx="12022672" cy="27086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Double EEG/eye-tracker-Lab: reconstruction started</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1613C947-5DCE-46CF-A75E-8D1BB1F65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250362"/>
            <a:ext cx="4688655" cy="3520547"/>
          </a:xfrm>
          <a:prstGeom prst="rect">
            <a:avLst/>
          </a:prstGeom>
        </p:spPr>
      </p:pic>
    </p:spTree>
    <p:extLst>
      <p:ext uri="{BB962C8B-B14F-4D97-AF65-F5344CB8AC3E}">
        <p14:creationId xmlns:p14="http://schemas.microsoft.com/office/powerpoint/2010/main" val="28926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1" y="601222"/>
            <a:ext cx="9585111" cy="1056128"/>
          </a:xfrm>
        </p:spPr>
        <p:txBody>
          <a:bodyPr/>
          <a:lstStyle/>
          <a:p>
            <a:r>
              <a:rPr lang="nl-NL" dirty="0"/>
              <a:t>Agenda, Staff Meeting December 17, 2024</a:t>
            </a:r>
            <a:br>
              <a:rPr lang="nl-NL" dirty="0"/>
            </a:br>
            <a:endParaRPr lang="nl-NL" sz="1600" dirty="0"/>
          </a:p>
        </p:txBody>
      </p:sp>
      <p:sp>
        <p:nvSpPr>
          <p:cNvPr id="3" name="Text Placeholder 2"/>
          <p:cNvSpPr>
            <a:spLocks noGrp="1"/>
          </p:cNvSpPr>
          <p:nvPr>
            <p:ph type="body" sz="quarter" idx="16"/>
          </p:nvPr>
        </p:nvSpPr>
        <p:spPr/>
        <p:txBody>
          <a:bodyPr/>
          <a:lstStyle/>
          <a:p>
            <a:r>
              <a:rPr lang="en-US" dirty="0"/>
              <a:t>MPI General Staff Meeting </a:t>
            </a:r>
            <a:r>
              <a:rPr lang="en-US" dirty="0" err="1"/>
              <a:t>december</a:t>
            </a:r>
            <a:r>
              <a:rPr lang="en-US" dirty="0"/>
              <a:t> 17, 2024</a:t>
            </a:r>
          </a:p>
        </p:txBody>
      </p:sp>
      <p:sp>
        <p:nvSpPr>
          <p:cNvPr id="4" name="Text Placeholder 3"/>
          <p:cNvSpPr>
            <a:spLocks noGrp="1"/>
          </p:cNvSpPr>
          <p:nvPr>
            <p:ph type="body" sz="quarter" idx="17"/>
          </p:nvPr>
        </p:nvSpPr>
        <p:spPr>
          <a:xfrm>
            <a:off x="674729" y="1389790"/>
            <a:ext cx="8167688" cy="3432089"/>
          </a:xfrm>
        </p:spPr>
        <p:txBody>
          <a:bodyPr/>
          <a:lstStyle/>
          <a:p>
            <a:pPr marL="342900" lvl="0" indent="-342900">
              <a:buFont typeface="+mj-lt"/>
              <a:buAutoNum type="arabicPeriod"/>
            </a:pPr>
            <a:r>
              <a:rPr lang="en-US" sz="1400" dirty="0"/>
              <a:t>News from the MD</a:t>
            </a:r>
          </a:p>
          <a:p>
            <a:pPr marL="1028700" lvl="1" indent="-342900">
              <a:spcBef>
                <a:spcPts val="300"/>
              </a:spcBef>
              <a:buFont typeface="+mj-lt"/>
              <a:buAutoNum type="alphaLcPeriod"/>
            </a:pPr>
            <a:r>
              <a:rPr lang="en-US" sz="1400" dirty="0"/>
              <a:t>Departures and Arrivals</a:t>
            </a:r>
          </a:p>
          <a:p>
            <a:pPr marL="1028700" lvl="1" indent="-342900">
              <a:spcBef>
                <a:spcPts val="300"/>
              </a:spcBef>
              <a:buFont typeface="+mj-lt"/>
              <a:buAutoNum type="alphaLcPeriod"/>
            </a:pPr>
            <a:r>
              <a:rPr lang="en-US" sz="1400" dirty="0"/>
              <a:t>PhD defences</a:t>
            </a:r>
          </a:p>
          <a:p>
            <a:pPr marL="1028700" lvl="1" indent="-342900">
              <a:spcBef>
                <a:spcPts val="300"/>
              </a:spcBef>
              <a:buFont typeface="+mj-lt"/>
              <a:buAutoNum type="alphaLcPeriod"/>
            </a:pPr>
            <a:r>
              <a:rPr lang="en-US" sz="1400" dirty="0"/>
              <a:t>Upcoming events 	</a:t>
            </a:r>
          </a:p>
          <a:p>
            <a:pPr marL="1028700" lvl="1" indent="-342900">
              <a:spcBef>
                <a:spcPts val="300"/>
              </a:spcBef>
              <a:buFont typeface="+mj-lt"/>
              <a:buAutoNum type="alphaLcPeriod"/>
            </a:pPr>
            <a:r>
              <a:rPr lang="en-GB" sz="1400" dirty="0"/>
              <a:t>Honours and awards </a:t>
            </a:r>
          </a:p>
          <a:p>
            <a:pPr marL="342900" indent="-342900">
              <a:buFont typeface="+mj-lt"/>
              <a:buAutoNum type="arabicPeriod"/>
            </a:pPr>
            <a:r>
              <a:rPr lang="en-GB" sz="1400" dirty="0"/>
              <a:t>News from Data Protection Committee</a:t>
            </a:r>
          </a:p>
          <a:p>
            <a:pPr marL="342900" indent="-342900">
              <a:buFont typeface="+mj-lt"/>
              <a:buAutoNum type="arabicPeriod"/>
            </a:pPr>
            <a:r>
              <a:rPr lang="en-GB" sz="1400" dirty="0"/>
              <a:t>News from TG</a:t>
            </a:r>
            <a:r>
              <a:rPr lang="pl-PL" sz="1400" dirty="0"/>
              <a:t>, including RFC</a:t>
            </a:r>
            <a:endParaRPr lang="en-GB" sz="1400" i="1" dirty="0"/>
          </a:p>
          <a:p>
            <a:pPr marL="342900" indent="-342900">
              <a:buFont typeface="+mj-lt"/>
              <a:buAutoNum type="arabicPeriod"/>
              <a:tabLst>
                <a:tab pos="360363" algn="l"/>
              </a:tabLst>
            </a:pPr>
            <a:r>
              <a:rPr lang="en-US" sz="1400" dirty="0"/>
              <a:t>News from Communications</a:t>
            </a:r>
            <a:endParaRPr lang="en-US" sz="1400" i="1" dirty="0"/>
          </a:p>
          <a:p>
            <a:pPr marL="342900" indent="-342900">
              <a:buFont typeface="+mj-lt"/>
              <a:buAutoNum type="arabicPeriod"/>
              <a:tabLst>
                <a:tab pos="360363" algn="l"/>
              </a:tabLst>
            </a:pPr>
            <a:r>
              <a:rPr lang="en-US" sz="1400" dirty="0"/>
              <a:t>News from Library Committee</a:t>
            </a:r>
          </a:p>
          <a:p>
            <a:pPr marL="342900" indent="-342900">
              <a:buFont typeface="+mj-lt"/>
              <a:buAutoNum type="arabicPeriod"/>
            </a:pPr>
            <a:r>
              <a:rPr lang="en-US" sz="1400" dirty="0"/>
              <a:t>News from </a:t>
            </a:r>
            <a:r>
              <a:rPr lang="nl-NL" sz="1400" dirty="0"/>
              <a:t>Diversity, </a:t>
            </a:r>
            <a:r>
              <a:rPr lang="nl-NL" sz="1400" dirty="0" err="1"/>
              <a:t>Equity</a:t>
            </a:r>
            <a:r>
              <a:rPr lang="nl-NL" sz="1400" dirty="0"/>
              <a:t> &amp; Inclusion Committee</a:t>
            </a:r>
            <a:endParaRPr lang="nl-NL" sz="1400" i="1" dirty="0"/>
          </a:p>
          <a:p>
            <a:pPr marL="342900" indent="-342900">
              <a:buFont typeface="+mj-lt"/>
              <a:buAutoNum type="arabicPeriod"/>
            </a:pPr>
            <a:r>
              <a:rPr lang="en-US" sz="1400" dirty="0"/>
              <a:t>News from Research Staff Committee</a:t>
            </a:r>
          </a:p>
          <a:p>
            <a:pPr marL="342900" indent="-342900">
              <a:buFont typeface="+mj-lt"/>
              <a:buAutoNum type="arabicPeriod"/>
            </a:pPr>
            <a:r>
              <a:rPr lang="en-US" sz="1400" dirty="0"/>
              <a:t>News from Equal Opportunities</a:t>
            </a:r>
            <a:endParaRPr lang="pl-PL" sz="1400" dirty="0"/>
          </a:p>
          <a:p>
            <a:pPr marL="342900" indent="-342900">
              <a:buFont typeface="+mj-lt"/>
              <a:buAutoNum type="arabicPeriod"/>
            </a:pPr>
            <a:r>
              <a:rPr lang="pl-PL" sz="1400" dirty="0"/>
              <a:t>News from Sustainability Working Group</a:t>
            </a:r>
            <a:endParaRPr lang="en-US" sz="1400" dirty="0"/>
          </a:p>
          <a:p>
            <a:endParaRPr lang="nl-NL" sz="1400" dirty="0"/>
          </a:p>
          <a:p>
            <a:pPr algn="ctr">
              <a:tabLst>
                <a:tab pos="360363" algn="l"/>
              </a:tabLst>
            </a:pPr>
            <a:r>
              <a:rPr lang="en-US" sz="1400" dirty="0"/>
              <a:t>***</a:t>
            </a:r>
          </a:p>
          <a:p>
            <a:pPr algn="ctr">
              <a:tabLst>
                <a:tab pos="360363" algn="l"/>
              </a:tabLst>
            </a:pPr>
            <a:endParaRPr lang="en-US" sz="1400" dirty="0">
              <a:highlight>
                <a:srgbClr val="FFFF00"/>
              </a:highlight>
            </a:endParaRPr>
          </a:p>
          <a:p>
            <a:pPr algn="ctr">
              <a:tabLst>
                <a:tab pos="360363" algn="l"/>
              </a:tabLst>
            </a:pPr>
            <a:endParaRPr lang="en-US" sz="1400" dirty="0">
              <a:highlight>
                <a:srgbClr val="FFFF00"/>
              </a:highlight>
            </a:endParaRPr>
          </a:p>
          <a:p>
            <a:pPr algn="ctr">
              <a:tabLst>
                <a:tab pos="360363" algn="l"/>
              </a:tabLst>
            </a:pPr>
            <a:endParaRPr lang="en-US" sz="1400" dirty="0">
              <a:highlight>
                <a:srgbClr val="FFFF00"/>
              </a:highlight>
            </a:endParaRPr>
          </a:p>
          <a:p>
            <a:pPr algn="ctr">
              <a:tabLst>
                <a:tab pos="360363" algn="l"/>
              </a:tabLst>
            </a:pPr>
            <a:r>
              <a:rPr lang="en-US" sz="4000" dirty="0">
                <a:solidFill>
                  <a:srgbClr val="00786A"/>
                </a:solidFill>
              </a:rPr>
              <a:t>End of the Year party</a:t>
            </a:r>
            <a:endParaRPr lang="en-US" sz="4000" b="1" i="1" dirty="0">
              <a:solidFill>
                <a:srgbClr val="00786A"/>
              </a:solidFill>
            </a:endParaRPr>
          </a:p>
        </p:txBody>
      </p:sp>
      <p:pic>
        <p:nvPicPr>
          <p:cNvPr id="5" name="Graphic 4" descr="Snowflake">
            <a:extLst>
              <a:ext uri="{FF2B5EF4-FFF2-40B4-BE49-F238E27FC236}">
                <a16:creationId xmlns:a16="http://schemas.microsoft.com/office/drawing/2014/main" id="{1906B858-8F3E-4BBC-81A0-33006C0D1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61821">
            <a:off x="9194602" y="4717790"/>
            <a:ext cx="1609843" cy="1609843"/>
          </a:xfrm>
          <a:prstGeom prst="rect">
            <a:avLst/>
          </a:prstGeom>
        </p:spPr>
      </p:pic>
      <p:pic>
        <p:nvPicPr>
          <p:cNvPr id="6" name="Graphic 5" descr="Snowflake">
            <a:extLst>
              <a:ext uri="{FF2B5EF4-FFF2-40B4-BE49-F238E27FC236}">
                <a16:creationId xmlns:a16="http://schemas.microsoft.com/office/drawing/2014/main" id="{C8CF7B3D-B2D4-4CC2-9FF5-F7C689433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49788">
            <a:off x="7320806" y="3741542"/>
            <a:ext cx="1330990" cy="1330990"/>
          </a:xfrm>
          <a:prstGeom prst="rect">
            <a:avLst/>
          </a:prstGeom>
        </p:spPr>
      </p:pic>
    </p:spTree>
    <p:extLst>
      <p:ext uri="{BB962C8B-B14F-4D97-AF65-F5344CB8AC3E}">
        <p14:creationId xmlns:p14="http://schemas.microsoft.com/office/powerpoint/2010/main" val="35312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F93A9A-EBEC-492A-A555-B2599B716BEF}"/>
              </a:ext>
            </a:extLst>
          </p:cNvPr>
          <p:cNvPicPr>
            <a:picLocks noChangeAspect="1"/>
          </p:cNvPicPr>
          <p:nvPr/>
        </p:nvPicPr>
        <p:blipFill>
          <a:blip r:embed="rId2"/>
          <a:stretch>
            <a:fillRect/>
          </a:stretch>
        </p:blipFill>
        <p:spPr>
          <a:xfrm>
            <a:off x="169328" y="1267534"/>
            <a:ext cx="11459740" cy="4845883"/>
          </a:xfrm>
          <a:prstGeom prst="rect">
            <a:avLst/>
          </a:prstGeom>
        </p:spPr>
      </p:pic>
      <p:sp>
        <p:nvSpPr>
          <p:cNvPr id="2" name="Text Placeholder 1"/>
          <p:cNvSpPr>
            <a:spLocks noGrp="1"/>
          </p:cNvSpPr>
          <p:nvPr>
            <p:ph type="body" sz="quarter" idx="14"/>
          </p:nvPr>
        </p:nvSpPr>
        <p:spPr>
          <a:xfrm>
            <a:off x="426659" y="446983"/>
            <a:ext cx="2649969" cy="570386"/>
          </a:xfrm>
        </p:spPr>
        <p:txBody>
          <a:bodyPr/>
          <a:lstStyle/>
          <a:p>
            <a:r>
              <a:rPr lang="en-US" dirty="0"/>
              <a:t>Short report:</a:t>
            </a:r>
          </a:p>
        </p:txBody>
      </p:sp>
      <p:sp>
        <p:nvSpPr>
          <p:cNvPr id="3" name="Text Placeholder 2"/>
          <p:cNvSpPr>
            <a:spLocks noGrp="1"/>
          </p:cNvSpPr>
          <p:nvPr>
            <p:ph type="body" sz="quarter" idx="16"/>
          </p:nvPr>
        </p:nvSpPr>
        <p:spPr/>
        <p:txBody>
          <a:bodyPr/>
          <a:lstStyle/>
          <a:p>
            <a:r>
              <a:rPr lang="en-US" dirty="0"/>
              <a:t>TG</a:t>
            </a:r>
          </a:p>
        </p:txBody>
      </p:sp>
      <p:sp>
        <p:nvSpPr>
          <p:cNvPr id="5" name="Rectangle 1">
            <a:extLst>
              <a:ext uri="{FF2B5EF4-FFF2-40B4-BE49-F238E27FC236}">
                <a16:creationId xmlns:a16="http://schemas.microsoft.com/office/drawing/2014/main" id="{BE687E71-2531-4E56-A2DE-454BC5C6A279}"/>
              </a:ext>
            </a:extLst>
          </p:cNvPr>
          <p:cNvSpPr>
            <a:spLocks noChangeArrowheads="1"/>
          </p:cNvSpPr>
          <p:nvPr/>
        </p:nvSpPr>
        <p:spPr bwMode="auto">
          <a:xfrm>
            <a:off x="0" y="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2">
            <a:extLst>
              <a:ext uri="{FF2B5EF4-FFF2-40B4-BE49-F238E27FC236}">
                <a16:creationId xmlns:a16="http://schemas.microsoft.com/office/drawing/2014/main" id="{A90E51E1-DBFA-4221-B59B-A7F5DB3C21A5}"/>
              </a:ext>
            </a:extLst>
          </p:cNvPr>
          <p:cNvSpPr>
            <a:spLocks noChangeArrowheads="1"/>
          </p:cNvSpPr>
          <p:nvPr/>
        </p:nvSpPr>
        <p:spPr bwMode="auto">
          <a:xfrm>
            <a:off x="152400" y="1524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3">
            <a:extLst>
              <a:ext uri="{FF2B5EF4-FFF2-40B4-BE49-F238E27FC236}">
                <a16:creationId xmlns:a16="http://schemas.microsoft.com/office/drawing/2014/main" id="{C7BB7976-2500-4EA2-B818-EFA6C6AFCA75}"/>
              </a:ext>
            </a:extLst>
          </p:cNvPr>
          <p:cNvSpPr>
            <a:spLocks noChangeArrowheads="1"/>
          </p:cNvSpPr>
          <p:nvPr/>
        </p:nvSpPr>
        <p:spPr bwMode="auto">
          <a:xfrm>
            <a:off x="304800" y="3048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Placeholder 3">
            <a:extLst>
              <a:ext uri="{FF2B5EF4-FFF2-40B4-BE49-F238E27FC236}">
                <a16:creationId xmlns:a16="http://schemas.microsoft.com/office/drawing/2014/main" id="{AA1E37D1-C2EC-49F6-9380-3DED29A075F1}"/>
              </a:ext>
            </a:extLst>
          </p:cNvPr>
          <p:cNvSpPr txBox="1">
            <a:spLocks/>
          </p:cNvSpPr>
          <p:nvPr/>
        </p:nvSpPr>
        <p:spPr>
          <a:xfrm>
            <a:off x="169328" y="950491"/>
            <a:ext cx="12022672" cy="5831309"/>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M365 and Microsoft licensing</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010611D1-A553-4DE9-99B7-DE034C4416C3}"/>
              </a:ext>
            </a:extLst>
          </p:cNvPr>
          <p:cNvSpPr txBox="1"/>
          <p:nvPr/>
        </p:nvSpPr>
        <p:spPr bwMode="auto">
          <a:xfrm>
            <a:off x="563998" y="6247200"/>
            <a:ext cx="74391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User-based licening for all Microsoft products in the near feature!</a:t>
            </a:r>
            <a:b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Alternative: </a:t>
            </a: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openDesk</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Openoffice</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Libreoffice</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Linux </a:t>
            </a:r>
          </a:p>
        </p:txBody>
      </p:sp>
    </p:spTree>
    <p:extLst>
      <p:ext uri="{BB962C8B-B14F-4D97-AF65-F5344CB8AC3E}">
        <p14:creationId xmlns:p14="http://schemas.microsoft.com/office/powerpoint/2010/main" val="343832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47086" y="409552"/>
            <a:ext cx="2649969" cy="570386"/>
          </a:xfrm>
        </p:spPr>
        <p:txBody>
          <a:bodyPr/>
          <a:lstStyle/>
          <a:p>
            <a:r>
              <a:rPr lang="en-US" dirty="0"/>
              <a:t>Short report:</a:t>
            </a:r>
          </a:p>
        </p:txBody>
      </p:sp>
      <p:sp>
        <p:nvSpPr>
          <p:cNvPr id="3" name="Text Placeholder 2"/>
          <p:cNvSpPr>
            <a:spLocks noGrp="1"/>
          </p:cNvSpPr>
          <p:nvPr>
            <p:ph type="body" sz="quarter" idx="16"/>
          </p:nvPr>
        </p:nvSpPr>
        <p:spPr/>
        <p:txBody>
          <a:bodyPr/>
          <a:lstStyle/>
          <a:p>
            <a:r>
              <a:rPr lang="en-US" dirty="0"/>
              <a:t>TG</a:t>
            </a:r>
          </a:p>
        </p:txBody>
      </p:sp>
      <p:sp>
        <p:nvSpPr>
          <p:cNvPr id="5" name="Rectangle 1">
            <a:extLst>
              <a:ext uri="{FF2B5EF4-FFF2-40B4-BE49-F238E27FC236}">
                <a16:creationId xmlns:a16="http://schemas.microsoft.com/office/drawing/2014/main" id="{BE687E71-2531-4E56-A2DE-454BC5C6A279}"/>
              </a:ext>
            </a:extLst>
          </p:cNvPr>
          <p:cNvSpPr>
            <a:spLocks noChangeArrowheads="1"/>
          </p:cNvSpPr>
          <p:nvPr/>
        </p:nvSpPr>
        <p:spPr bwMode="auto">
          <a:xfrm>
            <a:off x="0" y="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2">
            <a:extLst>
              <a:ext uri="{FF2B5EF4-FFF2-40B4-BE49-F238E27FC236}">
                <a16:creationId xmlns:a16="http://schemas.microsoft.com/office/drawing/2014/main" id="{A90E51E1-DBFA-4221-B59B-A7F5DB3C21A5}"/>
              </a:ext>
            </a:extLst>
          </p:cNvPr>
          <p:cNvSpPr>
            <a:spLocks noChangeArrowheads="1"/>
          </p:cNvSpPr>
          <p:nvPr/>
        </p:nvSpPr>
        <p:spPr bwMode="auto">
          <a:xfrm>
            <a:off x="152400" y="1524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3">
            <a:extLst>
              <a:ext uri="{FF2B5EF4-FFF2-40B4-BE49-F238E27FC236}">
                <a16:creationId xmlns:a16="http://schemas.microsoft.com/office/drawing/2014/main" id="{C7BB7976-2500-4EA2-B818-EFA6C6AFCA75}"/>
              </a:ext>
            </a:extLst>
          </p:cNvPr>
          <p:cNvSpPr>
            <a:spLocks noChangeArrowheads="1"/>
          </p:cNvSpPr>
          <p:nvPr/>
        </p:nvSpPr>
        <p:spPr bwMode="auto">
          <a:xfrm>
            <a:off x="304800" y="304800"/>
            <a:ext cx="12192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Placeholder 3">
            <a:extLst>
              <a:ext uri="{FF2B5EF4-FFF2-40B4-BE49-F238E27FC236}">
                <a16:creationId xmlns:a16="http://schemas.microsoft.com/office/drawing/2014/main" id="{AA1E37D1-C2EC-49F6-9380-3DED29A075F1}"/>
              </a:ext>
            </a:extLst>
          </p:cNvPr>
          <p:cNvSpPr txBox="1">
            <a:spLocks/>
          </p:cNvSpPr>
          <p:nvPr/>
        </p:nvSpPr>
        <p:spPr>
          <a:xfrm>
            <a:off x="169328" y="950492"/>
            <a:ext cx="12022672" cy="1223762"/>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VMware: new owner (Broadcom), new prices (factor 2-3)!</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Alternative: Proxmox (open source, based on KVM)</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F8514797-9101-4894-8282-B14C30B21EC7}"/>
              </a:ext>
            </a:extLst>
          </p:cNvPr>
          <p:cNvSpPr txBox="1">
            <a:spLocks/>
          </p:cNvSpPr>
          <p:nvPr/>
        </p:nvSpPr>
        <p:spPr>
          <a:xfrm>
            <a:off x="456139" y="1902661"/>
            <a:ext cx="12022672" cy="83820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Anaconda: new license and costs!</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Alternative: Miniconda, Conda (fork of anaconda)</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3">
            <a:extLst>
              <a:ext uri="{FF2B5EF4-FFF2-40B4-BE49-F238E27FC236}">
                <a16:creationId xmlns:a16="http://schemas.microsoft.com/office/drawing/2014/main" id="{CBC41638-2C28-4BF1-B9A8-CF6ADCD95898}"/>
              </a:ext>
            </a:extLst>
          </p:cNvPr>
          <p:cNvSpPr txBox="1">
            <a:spLocks/>
          </p:cNvSpPr>
          <p:nvPr/>
        </p:nvSpPr>
        <p:spPr>
          <a:xfrm>
            <a:off x="447086" y="2569399"/>
            <a:ext cx="12022672" cy="1151585"/>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Archiving old data to long-term archive to GWDG!</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Started moving data from former departments (that have not been archived to our archive system) to GWDG</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long-archive (files here will be deleted)</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 Placeholder 3">
            <a:extLst>
              <a:ext uri="{FF2B5EF4-FFF2-40B4-BE49-F238E27FC236}">
                <a16:creationId xmlns:a16="http://schemas.microsoft.com/office/drawing/2014/main" id="{1176A6E1-32F3-44CD-A794-BDBADA814DF8}"/>
              </a:ext>
            </a:extLst>
          </p:cNvPr>
          <p:cNvSpPr txBox="1">
            <a:spLocks/>
          </p:cNvSpPr>
          <p:nvPr/>
        </p:nvSpPr>
        <p:spPr>
          <a:xfrm>
            <a:off x="456139" y="3594318"/>
            <a:ext cx="12022672" cy="2888849"/>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22250" rtl="0" eaLnBrk="1" fontAlgn="auto" latinLnBrk="0" hangingPunct="1">
              <a:lnSpc>
                <a:spcPct val="100000"/>
              </a:lnSpc>
              <a:spcBef>
                <a:spcPts val="0"/>
              </a:spcBef>
              <a:spcAft>
                <a:spcPts val="0"/>
              </a:spcAft>
              <a:buClrTx/>
              <a:buSzTx/>
              <a:buFont typeface="Arial" panose="020B0604020202020204" pitchFamily="34" charset="0"/>
              <a:buNone/>
              <a:tabLst>
                <a:tab pos="444500" algn="l"/>
              </a:tabLst>
              <a:defRPr/>
            </a:pP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RFC meeting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on 10-Dec-24:</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It was decided to set up a new working group to support the timely development of a new </a:t>
            </a: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222250" rtl="0" eaLnBrk="1" fontAlgn="auto" latinLnBrk="0" hangingPunct="1">
              <a:lnSpc>
                <a:spcPct val="100000"/>
              </a:lnSpc>
              <a:spcBef>
                <a:spcPts val="0"/>
              </a:spcBef>
              <a:spcAft>
                <a:spcPts val="0"/>
              </a:spcAft>
              <a:buClrTx/>
              <a:buSzTx/>
              <a:buFont typeface="Arial" panose="020B0604020202020204" pitchFamily="34" charset="0"/>
              <a:buNone/>
              <a:tabLst>
                <a:tab pos="444500" algn="l"/>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participant data base Annelies van Wijngaarden will take the initiative to set up this working group.</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First budget plan for 2025 was introduced by Reiner, which will now be discussed in the directorate.</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If you have any new request for equipment for experiments, compute resources or others,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pl-PL" sz="1800" dirty="0">
                <a:solidFill>
                  <a:prstClr val="black"/>
                </a:solidFill>
                <a:sym typeface="Wingdings" panose="05000000000000000000" pitchFamily="2" charset="2"/>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please let me or RFC know!</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PhD representative: PhDs sometime buy notebooks from their own funds. Enough notebooks will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be available in the future to cover their needs (e.g. working on a notebook while supervising a </a:t>
            </a: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222250" rtl="0" eaLnBrk="1" fontAlgn="auto" latinLnBrk="0" hangingPunct="1">
              <a:lnSpc>
                <a:spcPct val="100000"/>
              </a:lnSpc>
              <a:spcBef>
                <a:spcPts val="0"/>
              </a:spcBef>
              <a:spcAft>
                <a:spcPts val="0"/>
              </a:spcAft>
              <a:buClrTx/>
              <a:buSzTx/>
              <a:buFont typeface="Arial" panose="020B0604020202020204" pitchFamily="34" charset="0"/>
              <a:buNone/>
              <a:tabLst>
                <a:tab pos="444500" algn="l"/>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participant in an experiment).</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00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41616" y="2682924"/>
            <a:ext cx="6672262" cy="1553391"/>
          </a:xfrm>
        </p:spPr>
        <p:txBody>
          <a:bodyPr/>
          <a:lstStyle/>
          <a:p>
            <a:pPr algn="ctr"/>
            <a:r>
              <a:rPr lang="nl-NL" dirty="0"/>
              <a:t>Research </a:t>
            </a:r>
            <a:r>
              <a:rPr lang="nl-NL" dirty="0" err="1"/>
              <a:t>Facilities</a:t>
            </a:r>
            <a:r>
              <a:rPr lang="nl-NL" dirty="0"/>
              <a:t> Committee</a:t>
            </a:r>
          </a:p>
        </p:txBody>
      </p:sp>
      <p:sp>
        <p:nvSpPr>
          <p:cNvPr id="3" name="Text Placeholder 2"/>
          <p:cNvSpPr>
            <a:spLocks noGrp="1"/>
          </p:cNvSpPr>
          <p:nvPr>
            <p:ph type="body" sz="quarter" idx="11"/>
          </p:nvPr>
        </p:nvSpPr>
        <p:spPr/>
        <p:txBody>
          <a:bodyPr/>
          <a:lstStyle/>
          <a:p>
            <a:r>
              <a:rPr lang="nl-NL" b="1" dirty="0"/>
              <a:t>STAFF meeting December 17, 2024</a:t>
            </a:r>
          </a:p>
        </p:txBody>
      </p:sp>
      <p:sp>
        <p:nvSpPr>
          <p:cNvPr id="4" name="Text Placeholder 3"/>
          <p:cNvSpPr>
            <a:spLocks noGrp="1"/>
          </p:cNvSpPr>
          <p:nvPr>
            <p:ph type="body" sz="quarter" idx="12"/>
          </p:nvPr>
        </p:nvSpPr>
        <p:spPr/>
        <p:txBody>
          <a:bodyPr/>
          <a:lstStyle/>
          <a:p>
            <a:r>
              <a:rPr lang="nl-NL" dirty="0"/>
              <a:t>WHO </a:t>
            </a:r>
            <a:r>
              <a:rPr lang="nl-NL" dirty="0" err="1"/>
              <a:t>will</a:t>
            </a:r>
            <a:r>
              <a:rPr lang="nl-NL" dirty="0"/>
              <a:t> present</a:t>
            </a:r>
          </a:p>
        </p:txBody>
      </p:sp>
    </p:spTree>
    <p:extLst>
      <p:ext uri="{BB962C8B-B14F-4D97-AF65-F5344CB8AC3E}">
        <p14:creationId xmlns:p14="http://schemas.microsoft.com/office/powerpoint/2010/main" val="4268633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Communications</a:t>
            </a:r>
            <a:endParaRPr lang="nl-NL" dirty="0"/>
          </a:p>
        </p:txBody>
      </p:sp>
      <p:sp>
        <p:nvSpPr>
          <p:cNvPr id="3" name="Text Placeholder 2"/>
          <p:cNvSpPr>
            <a:spLocks noGrp="1"/>
          </p:cNvSpPr>
          <p:nvPr>
            <p:ph type="body" sz="quarter" idx="11"/>
          </p:nvPr>
        </p:nvSpPr>
        <p:spPr/>
        <p:txBody>
          <a:bodyPr/>
          <a:lstStyle/>
          <a:p>
            <a:r>
              <a:rPr lang="en-US" dirty="0"/>
              <a:t>STAFF MEETING DECEMBER 17, 2024</a:t>
            </a:r>
            <a:endParaRPr lang="nl-NL" dirty="0"/>
          </a:p>
        </p:txBody>
      </p:sp>
      <p:sp>
        <p:nvSpPr>
          <p:cNvPr id="4" name="Text Placeholder 3"/>
          <p:cNvSpPr>
            <a:spLocks noGrp="1"/>
          </p:cNvSpPr>
          <p:nvPr>
            <p:ph type="body" sz="quarter" idx="12"/>
          </p:nvPr>
        </p:nvSpPr>
        <p:spPr/>
        <p:txBody>
          <a:bodyPr/>
          <a:lstStyle/>
          <a:p>
            <a:r>
              <a:rPr lang="en-US" dirty="0"/>
              <a:t>ANNIEK CORPORAAL</a:t>
            </a:r>
            <a:endParaRPr lang="nl-NL" dirty="0"/>
          </a:p>
        </p:txBody>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spTree>
    <p:extLst>
      <p:ext uri="{BB962C8B-B14F-4D97-AF65-F5344CB8AC3E}">
        <p14:creationId xmlns:p14="http://schemas.microsoft.com/office/powerpoint/2010/main" val="1671499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E1D1BA-2703-46EB-87D2-FDEF0CB2D72F}"/>
              </a:ext>
            </a:extLst>
          </p:cNvPr>
          <p:cNvSpPr>
            <a:spLocks noGrp="1"/>
          </p:cNvSpPr>
          <p:nvPr>
            <p:ph type="body" sz="quarter" idx="16"/>
          </p:nvPr>
        </p:nvSpPr>
        <p:spPr/>
        <p:txBody>
          <a:bodyPr/>
          <a:lstStyle/>
          <a:p>
            <a:endParaRPr lang="nl-NL" dirty="0"/>
          </a:p>
          <a:p>
            <a:endParaRPr lang="nl-NL" dirty="0"/>
          </a:p>
        </p:txBody>
      </p:sp>
      <p:sp>
        <p:nvSpPr>
          <p:cNvPr id="8" name="Text Placeholder 2">
            <a:extLst>
              <a:ext uri="{FF2B5EF4-FFF2-40B4-BE49-F238E27FC236}">
                <a16:creationId xmlns:a16="http://schemas.microsoft.com/office/drawing/2014/main" id="{C0263995-1290-4E0D-BAE5-464F895A8CC9}"/>
              </a:ext>
            </a:extLst>
          </p:cNvPr>
          <p:cNvSpPr txBox="1">
            <a:spLocks/>
          </p:cNvSpPr>
          <p:nvPr/>
        </p:nvSpPr>
        <p:spPr>
          <a:xfrm>
            <a:off x="0" y="0"/>
            <a:ext cx="12192000" cy="312738"/>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SEPTEMBER 2024</a:t>
            </a:r>
          </a:p>
        </p:txBody>
      </p:sp>
      <p:sp>
        <p:nvSpPr>
          <p:cNvPr id="6" name="TextBox 5">
            <a:extLst>
              <a:ext uri="{FF2B5EF4-FFF2-40B4-BE49-F238E27FC236}">
                <a16:creationId xmlns:a16="http://schemas.microsoft.com/office/drawing/2014/main" id="{A12689B2-3C5B-4D7F-AC81-C0557CC88148}"/>
              </a:ext>
            </a:extLst>
          </p:cNvPr>
          <p:cNvSpPr txBox="1"/>
          <p:nvPr/>
        </p:nvSpPr>
        <p:spPr bwMode="auto">
          <a:xfrm>
            <a:off x="681492" y="1945372"/>
            <a:ext cx="4938472" cy="58477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6B728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8FBFE95-5239-4D80-AF3B-179D984DDB2A}"/>
              </a:ext>
            </a:extLst>
          </p:cNvPr>
          <p:cNvSpPr/>
          <p:nvPr/>
        </p:nvSpPr>
        <p:spPr>
          <a:xfrm>
            <a:off x="0" y="-10274"/>
            <a:ext cx="12192000" cy="5959011"/>
          </a:xfrm>
          <a:prstGeom prst="rect">
            <a:avLst/>
          </a:prstGeom>
          <a:solidFill>
            <a:srgbClr val="EDF9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 Placeholder 1">
            <a:extLst>
              <a:ext uri="{FF2B5EF4-FFF2-40B4-BE49-F238E27FC236}">
                <a16:creationId xmlns:a16="http://schemas.microsoft.com/office/drawing/2014/main" id="{86FD5070-99ED-43D1-AC9D-1756E35D398F}"/>
              </a:ext>
            </a:extLst>
          </p:cNvPr>
          <p:cNvSpPr>
            <a:spLocks noGrp="1"/>
          </p:cNvSpPr>
          <p:nvPr>
            <p:ph type="body" sz="quarter" idx="14"/>
          </p:nvPr>
        </p:nvSpPr>
        <p:spPr>
          <a:xfrm>
            <a:off x="728662" y="601222"/>
            <a:ext cx="8167688" cy="1056128"/>
          </a:xfrm>
        </p:spPr>
        <p:txBody>
          <a:bodyPr/>
          <a:lstStyle/>
          <a:p>
            <a:r>
              <a:rPr lang="nl-NL" dirty="0">
                <a:solidFill>
                  <a:schemeClr val="tx1"/>
                </a:solidFill>
                <a:latin typeface="cabrito-normal"/>
              </a:rPr>
              <a:t>Team Communications</a:t>
            </a:r>
          </a:p>
        </p:txBody>
      </p:sp>
      <p:sp>
        <p:nvSpPr>
          <p:cNvPr id="12" name="Rectangle: Rounded Corners 11">
            <a:extLst>
              <a:ext uri="{FF2B5EF4-FFF2-40B4-BE49-F238E27FC236}">
                <a16:creationId xmlns:a16="http://schemas.microsoft.com/office/drawing/2014/main" id="{5542F9AF-7166-41E0-86CF-F0EE133AAA09}"/>
              </a:ext>
            </a:extLst>
          </p:cNvPr>
          <p:cNvSpPr/>
          <p:nvPr/>
        </p:nvSpPr>
        <p:spPr>
          <a:xfrm>
            <a:off x="807371" y="4512308"/>
            <a:ext cx="2059119" cy="8096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29012AC-000F-4DB1-BE4D-D6025C0E74CA}"/>
              </a:ext>
            </a:extLst>
          </p:cNvPr>
          <p:cNvSpPr/>
          <p:nvPr/>
        </p:nvSpPr>
        <p:spPr>
          <a:xfrm>
            <a:off x="908053" y="4757042"/>
            <a:ext cx="32350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11111"/>
                </a:solidFill>
                <a:effectLst/>
                <a:uLnTx/>
                <a:uFillTx/>
                <a:latin typeface="cabrito-normal"/>
                <a:ea typeface="Calibri" panose="020F0502020204030204" pitchFamily="34" charset="0"/>
                <a:cs typeface="+mn-cs"/>
              </a:rPr>
              <a:t>Anniek Corporaal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625817C-899E-42A7-B0A2-8046E193FC82}"/>
              </a:ext>
            </a:extLst>
          </p:cNvPr>
          <p:cNvSpPr/>
          <p:nvPr/>
        </p:nvSpPr>
        <p:spPr>
          <a:xfrm>
            <a:off x="2977446" y="4518418"/>
            <a:ext cx="2059119" cy="8096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4E1CFD2C-B63E-4C62-88F6-2130DC6A12E0}"/>
              </a:ext>
            </a:extLst>
          </p:cNvPr>
          <p:cNvSpPr/>
          <p:nvPr/>
        </p:nvSpPr>
        <p:spPr>
          <a:xfrm>
            <a:off x="3078128" y="4763152"/>
            <a:ext cx="32350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11111"/>
                </a:solidFill>
                <a:effectLst/>
                <a:uLnTx/>
                <a:uFillTx/>
                <a:latin typeface="cabrito-normal"/>
                <a:ea typeface="Calibri" panose="020F0502020204030204" pitchFamily="34" charset="0"/>
                <a:cs typeface="+mn-cs"/>
              </a:rPr>
              <a:t>Julia von der Fuhr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E65BC34A-E906-47FF-8578-E07419FF0B81}"/>
              </a:ext>
            </a:extLst>
          </p:cNvPr>
          <p:cNvSpPr/>
          <p:nvPr/>
        </p:nvSpPr>
        <p:spPr>
          <a:xfrm>
            <a:off x="5147521" y="4512308"/>
            <a:ext cx="2059119" cy="8096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6F51C841-A392-400B-9076-DA1E74561350}"/>
              </a:ext>
            </a:extLst>
          </p:cNvPr>
          <p:cNvSpPr/>
          <p:nvPr/>
        </p:nvSpPr>
        <p:spPr>
          <a:xfrm>
            <a:off x="5248203" y="4757042"/>
            <a:ext cx="32350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11111"/>
                </a:solidFill>
                <a:effectLst/>
                <a:uLnTx/>
                <a:uFillTx/>
                <a:latin typeface="cabrito-normal"/>
                <a:ea typeface="Calibri" panose="020F0502020204030204" pitchFamily="34" charset="0"/>
                <a:cs typeface="+mn-cs"/>
              </a:rPr>
              <a:t>Ludy Cilissen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F21CD622-34F1-4A84-A810-07301A5D5F6B}"/>
              </a:ext>
            </a:extLst>
          </p:cNvPr>
          <p:cNvSpPr/>
          <p:nvPr/>
        </p:nvSpPr>
        <p:spPr>
          <a:xfrm>
            <a:off x="7317596" y="4506198"/>
            <a:ext cx="2059119" cy="8096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1C9A732-1C9A-4583-B983-B7BEC6A466AA}"/>
              </a:ext>
            </a:extLst>
          </p:cNvPr>
          <p:cNvSpPr/>
          <p:nvPr/>
        </p:nvSpPr>
        <p:spPr>
          <a:xfrm>
            <a:off x="7418278" y="4750932"/>
            <a:ext cx="32350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11111"/>
                </a:solidFill>
                <a:effectLst/>
                <a:uLnTx/>
                <a:uFillTx/>
                <a:latin typeface="cabrito-normal"/>
                <a:ea typeface="Calibri" panose="020F0502020204030204" pitchFamily="34" charset="0"/>
                <a:cs typeface="+mn-cs"/>
              </a:rPr>
              <a:t>Yne Persyn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2" name="Picture 2" descr="Julia von der Fuhr | Max Planck Institute">
            <a:extLst>
              <a:ext uri="{FF2B5EF4-FFF2-40B4-BE49-F238E27FC236}">
                <a16:creationId xmlns:a16="http://schemas.microsoft.com/office/drawing/2014/main" id="{E010617D-FEEB-4CCE-AB84-8BEE70927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7"/>
          <a:stretch/>
        </p:blipFill>
        <p:spPr bwMode="auto">
          <a:xfrm>
            <a:off x="3059659" y="2301009"/>
            <a:ext cx="1894692" cy="19285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3D774FC-B8ED-48DB-B057-2ED0D5FE25F4}"/>
              </a:ext>
            </a:extLst>
          </p:cNvPr>
          <p:cNvPicPr>
            <a:picLocks noChangeAspect="1"/>
          </p:cNvPicPr>
          <p:nvPr/>
        </p:nvPicPr>
        <p:blipFill rotWithShape="1">
          <a:blip r:embed="rId4"/>
          <a:srcRect l="60972" t="2753" r="11349" b="59797"/>
          <a:stretch/>
        </p:blipFill>
        <p:spPr>
          <a:xfrm>
            <a:off x="5227655" y="2280094"/>
            <a:ext cx="1894692" cy="1954078"/>
          </a:xfrm>
          <a:prstGeom prst="rect">
            <a:avLst/>
          </a:prstGeom>
        </p:spPr>
      </p:pic>
      <p:sp>
        <p:nvSpPr>
          <p:cNvPr id="37" name="Rectangle 36">
            <a:extLst>
              <a:ext uri="{FF2B5EF4-FFF2-40B4-BE49-F238E27FC236}">
                <a16:creationId xmlns:a16="http://schemas.microsoft.com/office/drawing/2014/main" id="{F25AD200-5A48-4A58-A4A5-5E5EAB9F6730}"/>
              </a:ext>
            </a:extLst>
          </p:cNvPr>
          <p:cNvSpPr/>
          <p:nvPr/>
        </p:nvSpPr>
        <p:spPr>
          <a:xfrm>
            <a:off x="753356" y="1288018"/>
            <a:ext cx="37983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72B4D"/>
                </a:solidFill>
                <a:effectLst/>
                <a:uLnTx/>
                <a:uFillTx/>
                <a:latin typeface="Charlie Text"/>
                <a:ea typeface="+mn-ea"/>
                <a:cs typeface="+mn-cs"/>
              </a:rPr>
              <a:t>Feel free </a:t>
            </a: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to</a:t>
            </a:r>
            <a:r>
              <a:rPr kumimoji="0" lang="nl-NL" sz="1800" b="0" i="0" u="none" strike="noStrike" kern="1200" cap="none" spc="0" normalizeH="0" baseline="0" noProof="0" dirty="0">
                <a:ln>
                  <a:noFill/>
                </a:ln>
                <a:solidFill>
                  <a:srgbClr val="172B4D"/>
                </a:solidFill>
                <a:effectLst/>
                <a:uLnTx/>
                <a:uFillTx/>
                <a:latin typeface="Charlie Text"/>
                <a:ea typeface="+mn-ea"/>
                <a:cs typeface="+mn-cs"/>
              </a:rPr>
              <a:t> drop in: Rooms 260 &amp; 261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72B4D"/>
                </a:solidFill>
                <a:effectLst/>
                <a:uLnTx/>
                <a:uFillTx/>
                <a:latin typeface="Charlie Text"/>
                <a:ea typeface="+mn-ea"/>
                <a:cs typeface="+mn-cs"/>
              </a:rPr>
              <a:t>Mail </a:t>
            </a: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us</a:t>
            </a:r>
            <a:r>
              <a:rPr kumimoji="0" lang="nl-NL" sz="1800" b="0" i="0" u="none" strike="noStrike" kern="1200" cap="none" spc="0" normalizeH="0" baseline="0" noProof="0" dirty="0">
                <a:ln>
                  <a:noFill/>
                </a:ln>
                <a:solidFill>
                  <a:srgbClr val="172B4D"/>
                </a:solidFill>
                <a:effectLst/>
                <a:uLnTx/>
                <a:uFillTx/>
                <a:latin typeface="Charlie Text"/>
                <a:ea typeface="+mn-ea"/>
                <a:cs typeface="+mn-cs"/>
              </a:rPr>
              <a:t> at communications@mpi.nl</a:t>
            </a:r>
          </a:p>
        </p:txBody>
      </p:sp>
      <p:sp>
        <p:nvSpPr>
          <p:cNvPr id="38" name="Text Placeholder 2">
            <a:extLst>
              <a:ext uri="{FF2B5EF4-FFF2-40B4-BE49-F238E27FC236}">
                <a16:creationId xmlns:a16="http://schemas.microsoft.com/office/drawing/2014/main" id="{CE24051C-EFF1-4DC5-AF88-2B17BD6447D3}"/>
              </a:ext>
            </a:extLst>
          </p:cNvPr>
          <p:cNvSpPr txBox="1">
            <a:spLocks/>
          </p:cNvSpPr>
          <p:nvPr/>
        </p:nvSpPr>
        <p:spPr>
          <a:xfrm>
            <a:off x="0" y="-10762"/>
            <a:ext cx="12192000" cy="313200"/>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ANNIEK CORPORAAL |  communications team |  17 DECEMBER 2024</a:t>
            </a:r>
            <a:endPar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673DBB5-1F23-42E5-A7BA-AFBCCEC803E9}"/>
              </a:ext>
            </a:extLst>
          </p:cNvPr>
          <p:cNvPicPr>
            <a:picLocks noChangeAspect="1"/>
          </p:cNvPicPr>
          <p:nvPr/>
        </p:nvPicPr>
        <p:blipFill>
          <a:blip r:embed="rId5"/>
          <a:stretch>
            <a:fillRect/>
          </a:stretch>
        </p:blipFill>
        <p:spPr>
          <a:xfrm>
            <a:off x="885561" y="2334823"/>
            <a:ext cx="1894692" cy="1894692"/>
          </a:xfrm>
          <a:prstGeom prst="rect">
            <a:avLst/>
          </a:prstGeom>
        </p:spPr>
      </p:pic>
      <p:pic>
        <p:nvPicPr>
          <p:cNvPr id="11" name="Picture 10">
            <a:extLst>
              <a:ext uri="{FF2B5EF4-FFF2-40B4-BE49-F238E27FC236}">
                <a16:creationId xmlns:a16="http://schemas.microsoft.com/office/drawing/2014/main" id="{281887E1-09A6-410E-B8FD-67671BFB38B9}"/>
              </a:ext>
            </a:extLst>
          </p:cNvPr>
          <p:cNvPicPr>
            <a:picLocks noChangeAspect="1"/>
          </p:cNvPicPr>
          <p:nvPr/>
        </p:nvPicPr>
        <p:blipFill rotWithShape="1">
          <a:blip r:embed="rId6"/>
          <a:srcRect b="6343"/>
          <a:stretch/>
        </p:blipFill>
        <p:spPr>
          <a:xfrm>
            <a:off x="7298495" y="2301009"/>
            <a:ext cx="2086423" cy="1954078"/>
          </a:xfrm>
          <a:prstGeom prst="rect">
            <a:avLst/>
          </a:prstGeom>
        </p:spPr>
      </p:pic>
    </p:spTree>
    <p:extLst>
      <p:ext uri="{BB962C8B-B14F-4D97-AF65-F5344CB8AC3E}">
        <p14:creationId xmlns:p14="http://schemas.microsoft.com/office/powerpoint/2010/main" val="2757119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49154" y="601222"/>
            <a:ext cx="7847196" cy="1056128"/>
          </a:xfrm>
        </p:spPr>
        <p:txBody>
          <a:bodyPr/>
          <a:lstStyle/>
          <a:p>
            <a:r>
              <a:rPr lang="en-US" dirty="0"/>
              <a:t>Team Communications is here to </a:t>
            </a:r>
          </a:p>
          <a:p>
            <a:endParaRPr lang="en-US" b="1" dirty="0"/>
          </a:p>
          <a:p>
            <a:endParaRPr lang="en-US" b="1" dirty="0"/>
          </a:p>
          <a:p>
            <a:endParaRPr lang="en-US" u="sng" dirty="0"/>
          </a:p>
          <a:p>
            <a:endParaRPr lang="nl-NL" dirty="0"/>
          </a:p>
          <a:p>
            <a:endParaRPr lang="nl-NL" b="1" dirty="0"/>
          </a:p>
          <a:p>
            <a:endParaRPr lang="nl-NL" sz="1800" b="1" dirty="0">
              <a:solidFill>
                <a:srgbClr val="000000"/>
              </a:solidFill>
            </a:endParaRPr>
          </a:p>
          <a:p>
            <a:br>
              <a:rPr lang="nl-NL" sz="1400" b="1" dirty="0">
                <a:solidFill>
                  <a:srgbClr val="000000"/>
                </a:solidFill>
              </a:rPr>
            </a:br>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dirty="0"/>
          </a:p>
        </p:txBody>
      </p:sp>
      <p:sp>
        <p:nvSpPr>
          <p:cNvPr id="6" name="AutoShape 2" descr="Hom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AutoShape 4" descr="Home"/>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7" name="5F15F85F-89DC-423E-8A44-94342BD41168" descr="5F15F85F-89DC-423E-8A44-94342BD4116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16213" y="-9048750"/>
            <a:ext cx="5120640" cy="384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CED25FE-11C8-4912-99ED-99EDAF3BABE4}"/>
              </a:ext>
            </a:extLst>
          </p:cNvPr>
          <p:cNvSpPr/>
          <p:nvPr/>
        </p:nvSpPr>
        <p:spPr>
          <a:xfrm>
            <a:off x="1049155" y="1657350"/>
            <a:ext cx="5046846" cy="39703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72B4D"/>
              </a:solidFill>
              <a:effectLst/>
              <a:uLnTx/>
              <a:uFillTx/>
              <a:latin typeface="Charlie T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786A"/>
                </a:solidFill>
                <a:effectLst/>
                <a:uLnTx/>
                <a:uFillTx/>
                <a:latin typeface="cabrito-normal"/>
                <a:ea typeface="+mn-ea"/>
                <a:cs typeface="+mn-cs"/>
              </a:rPr>
              <a:t>establish and secure the authority </a:t>
            </a:r>
            <a:r>
              <a:rPr kumimoji="0" lang="en-US" sz="1800" b="0" i="0" u="none" strike="noStrike" kern="1200" cap="none" spc="0" normalizeH="0" baseline="0" noProof="0" dirty="0">
                <a:ln>
                  <a:noFill/>
                </a:ln>
                <a:solidFill>
                  <a:srgbClr val="172B4D"/>
                </a:solidFill>
                <a:effectLst/>
                <a:uLnTx/>
                <a:uFillTx/>
                <a:latin typeface="Charlie Text"/>
                <a:ea typeface="+mn-ea"/>
                <a:cs typeface="+mn-cs"/>
              </a:rPr>
              <a:t>of Max Planck Institute for Psycholinguistics in the scientific world,</a:t>
            </a:r>
            <a:br>
              <a:rPr kumimoji="0" lang="en-US" sz="1800" b="0" i="0" u="none" strike="noStrike" kern="1200" cap="none" spc="0" normalizeH="0" baseline="0" noProof="0" dirty="0">
                <a:ln>
                  <a:noFill/>
                </a:ln>
                <a:solidFill>
                  <a:srgbClr val="172B4D"/>
                </a:solidFill>
                <a:effectLst/>
                <a:uLnTx/>
                <a:uFillTx/>
                <a:latin typeface="Charlie Text"/>
                <a:ea typeface="+mn-ea"/>
                <a:cs typeface="+mn-cs"/>
              </a:rPr>
            </a:br>
            <a:endParaRPr kumimoji="0" lang="nl-NL" sz="1800" b="0" i="0" u="none" strike="noStrike" kern="1200" cap="none" spc="0" normalizeH="0" baseline="0" noProof="0" dirty="0">
              <a:ln>
                <a:noFill/>
              </a:ln>
              <a:solidFill>
                <a:srgbClr val="6B7280"/>
              </a:solidFill>
              <a:effectLst/>
              <a:uLnTx/>
              <a:uFillTx/>
              <a:latin typeface="cabrito-norm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2B4D"/>
                </a:solidFill>
                <a:effectLst/>
                <a:uLnTx/>
                <a:uFillTx/>
                <a:latin typeface="Charlie Text"/>
                <a:ea typeface="+mn-ea"/>
                <a:cs typeface="+mn-cs"/>
              </a:rPr>
              <a:t>increase our </a:t>
            </a:r>
            <a:r>
              <a:rPr kumimoji="0" lang="en-US" sz="1800" b="1" i="0" u="none" strike="noStrike" kern="1200" cap="none" spc="0" normalizeH="0" baseline="0" noProof="0" dirty="0">
                <a:ln>
                  <a:noFill/>
                </a:ln>
                <a:solidFill>
                  <a:srgbClr val="00786A"/>
                </a:solidFill>
                <a:effectLst/>
                <a:uLnTx/>
                <a:uFillTx/>
                <a:latin typeface="cabrito-normal"/>
                <a:ea typeface="+mn-ea"/>
                <a:cs typeface="+mn-cs"/>
              </a:rPr>
              <a:t>visibility &amp; findability </a:t>
            </a:r>
            <a:r>
              <a:rPr kumimoji="0" lang="en-US" sz="1800" b="0" i="0" u="none" strike="noStrike" kern="1200" cap="none" spc="0" normalizeH="0" baseline="0" noProof="0" dirty="0">
                <a:ln>
                  <a:noFill/>
                </a:ln>
                <a:solidFill>
                  <a:srgbClr val="172B4D"/>
                </a:solidFill>
                <a:effectLst/>
                <a:uLnTx/>
                <a:uFillTx/>
                <a:latin typeface="Charlie Text"/>
                <a:ea typeface="+mn-ea"/>
                <a:cs typeface="+mn-cs"/>
              </a:rPr>
              <a:t>as research partner and employer on a global scale and</a:t>
            </a:r>
            <a:br>
              <a:rPr kumimoji="0" lang="en-US" sz="1800" b="0" i="0" u="none" strike="noStrike" kern="1200" cap="none" spc="0" normalizeH="0" baseline="0" noProof="0" dirty="0">
                <a:ln>
                  <a:noFill/>
                </a:ln>
                <a:solidFill>
                  <a:srgbClr val="172B4D"/>
                </a:solidFill>
                <a:effectLst/>
                <a:uLnTx/>
                <a:uFillTx/>
                <a:latin typeface="Charlie Text"/>
                <a:ea typeface="+mn-ea"/>
                <a:cs typeface="+mn-cs"/>
              </a:rPr>
            </a:br>
            <a:endParaRPr kumimoji="0" lang="en-US" sz="1800" b="0" i="0" u="none" strike="noStrike" kern="1200" cap="none" spc="0" normalizeH="0" baseline="0" noProof="0" dirty="0">
              <a:ln>
                <a:noFill/>
              </a:ln>
              <a:solidFill>
                <a:srgbClr val="172B4D"/>
              </a:solidFill>
              <a:effectLst/>
              <a:uLnTx/>
              <a:uFillTx/>
              <a:latin typeface="Charlie T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2B4D"/>
                </a:solidFill>
                <a:effectLst/>
                <a:uLnTx/>
                <a:uFillTx/>
                <a:latin typeface="Charlie Text"/>
                <a:ea typeface="+mn-ea"/>
                <a:cs typeface="+mn-cs"/>
              </a:rPr>
              <a:t>support our research(</a:t>
            </a:r>
            <a:r>
              <a:rPr kumimoji="0" lang="en-US" sz="1800" b="0" i="0" u="none" strike="noStrike" kern="1200" cap="none" spc="0" normalizeH="0" baseline="0" noProof="0" dirty="0" err="1">
                <a:ln>
                  <a:noFill/>
                </a:ln>
                <a:solidFill>
                  <a:srgbClr val="172B4D"/>
                </a:solidFill>
                <a:effectLst/>
                <a:uLnTx/>
                <a:uFillTx/>
                <a:latin typeface="Charlie Text"/>
                <a:ea typeface="+mn-ea"/>
                <a:cs typeface="+mn-cs"/>
              </a:rPr>
              <a:t>ers</a:t>
            </a:r>
            <a:r>
              <a:rPr kumimoji="0" lang="en-US" sz="1800" b="0" i="0" u="none" strike="noStrike" kern="1200" cap="none" spc="0" normalizeH="0" baseline="0" noProof="0" dirty="0">
                <a:ln>
                  <a:noFill/>
                </a:ln>
                <a:solidFill>
                  <a:srgbClr val="172B4D"/>
                </a:solidFill>
                <a:effectLst/>
                <a:uLnTx/>
                <a:uFillTx/>
                <a:latin typeface="Charlie Text"/>
                <a:ea typeface="+mn-ea"/>
                <a:cs typeface="+mn-cs"/>
              </a:rPr>
              <a:t>) with </a:t>
            </a:r>
            <a:r>
              <a:rPr kumimoji="0" lang="en-US" sz="1800" b="1" i="0" u="none" strike="noStrike" kern="1200" cap="none" spc="0" normalizeH="0" baseline="0" noProof="0" dirty="0">
                <a:ln>
                  <a:noFill/>
                </a:ln>
                <a:solidFill>
                  <a:srgbClr val="00786A"/>
                </a:solidFill>
                <a:effectLst/>
                <a:uLnTx/>
                <a:uFillTx/>
                <a:latin typeface="cabrito-normal"/>
                <a:ea typeface="+mn-ea"/>
                <a:cs typeface="+mn-cs"/>
              </a:rPr>
              <a:t>participant recruitment,</a:t>
            </a:r>
            <a:endParaRPr kumimoji="0" lang="en-US" sz="1800" b="0" i="0" u="none" strike="noStrike" kern="1200" cap="none" spc="0" normalizeH="0" baseline="0" noProof="0" dirty="0">
              <a:ln>
                <a:noFill/>
              </a:ln>
              <a:solidFill>
                <a:srgbClr val="6B7280"/>
              </a:solidFill>
              <a:effectLst/>
              <a:uLnTx/>
              <a:uFillTx/>
              <a:latin typeface="cabrito-norm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B7280"/>
                </a:solidFill>
                <a:effectLst/>
                <a:uLnTx/>
                <a:uFillTx/>
                <a:latin typeface="cabrito-norm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pushing</a:t>
            </a:r>
            <a:r>
              <a:rPr kumimoji="0" lang="nl-NL" sz="1800" b="0" i="0" u="none" strike="noStrike" kern="1200" cap="none" spc="0" normalizeH="0" baseline="0" noProof="0" dirty="0">
                <a:ln>
                  <a:noFill/>
                </a:ln>
                <a:solidFill>
                  <a:srgbClr val="172B4D"/>
                </a:solidFill>
                <a:effectLst/>
                <a:uLnTx/>
                <a:uFillTx/>
                <a:latin typeface="Charlie Text"/>
                <a:ea typeface="+mn-ea"/>
                <a:cs typeface="+mn-cs"/>
              </a:rPr>
              <a:t> forward a </a:t>
            </a: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vision</a:t>
            </a:r>
            <a:r>
              <a:rPr kumimoji="0" lang="nl-NL" sz="1800" b="0" i="0" u="none" strike="noStrike" kern="1200" cap="none" spc="0" normalizeH="0" baseline="0" noProof="0" dirty="0">
                <a:ln>
                  <a:noFill/>
                </a:ln>
                <a:solidFill>
                  <a:srgbClr val="172B4D"/>
                </a:solidFill>
                <a:effectLst/>
                <a:uLnTx/>
                <a:uFillTx/>
                <a:latin typeface="Charlie Text"/>
                <a:ea typeface="+mn-ea"/>
                <a:cs typeface="+mn-cs"/>
              </a:rPr>
              <a:t> </a:t>
            </a: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where</a:t>
            </a:r>
            <a:r>
              <a:rPr kumimoji="0" lang="nl-NL" sz="1800" b="0" i="0" u="none" strike="noStrike" kern="1200" cap="none" spc="0" normalizeH="0" baseline="0" noProof="0" dirty="0">
                <a:ln>
                  <a:noFill/>
                </a:ln>
                <a:solidFill>
                  <a:srgbClr val="172B4D"/>
                </a:solidFill>
                <a:effectLst/>
                <a:uLnTx/>
                <a:uFillTx/>
                <a:latin typeface="Charlie Text"/>
                <a:ea typeface="+mn-ea"/>
                <a:cs typeface="+mn-cs"/>
              </a:rPr>
              <a:t> </a:t>
            </a:r>
            <a:r>
              <a:rPr kumimoji="0" lang="nl-NL" sz="1800" b="1" i="0" u="none" strike="noStrike" kern="1200" cap="none" spc="0" normalizeH="0" baseline="0" noProof="0" dirty="0" err="1">
                <a:ln>
                  <a:noFill/>
                </a:ln>
                <a:solidFill>
                  <a:srgbClr val="00786A"/>
                </a:solidFill>
                <a:effectLst/>
                <a:uLnTx/>
                <a:uFillTx/>
                <a:latin typeface="cabrito-normal"/>
                <a:ea typeface="+mn-ea"/>
                <a:cs typeface="+mn-cs"/>
              </a:rPr>
              <a:t>everyone</a:t>
            </a:r>
            <a:r>
              <a:rPr kumimoji="0" lang="nl-NL" sz="1800" b="1" i="0" u="none" strike="noStrike" kern="1200" cap="none" spc="0" normalizeH="0" baseline="0" noProof="0" dirty="0">
                <a:ln>
                  <a:noFill/>
                </a:ln>
                <a:solidFill>
                  <a:srgbClr val="00786A"/>
                </a:solidFill>
                <a:effectLst/>
                <a:uLnTx/>
                <a:uFillTx/>
                <a:latin typeface="cabrito-normal"/>
                <a:ea typeface="+mn-ea"/>
                <a:cs typeface="+mn-cs"/>
              </a:rPr>
              <a:t> is </a:t>
            </a:r>
            <a:r>
              <a:rPr kumimoji="0" lang="nl-NL" sz="1800" b="1" i="0" u="none" strike="noStrike" kern="1200" cap="none" spc="0" normalizeH="0" baseline="0" noProof="0" dirty="0" err="1">
                <a:ln>
                  <a:noFill/>
                </a:ln>
                <a:solidFill>
                  <a:srgbClr val="00786A"/>
                </a:solidFill>
                <a:effectLst/>
                <a:uLnTx/>
                <a:uFillTx/>
                <a:latin typeface="cabrito-normal"/>
                <a:ea typeface="+mn-ea"/>
                <a:cs typeface="+mn-cs"/>
              </a:rPr>
              <a:t>seen</a:t>
            </a:r>
            <a:r>
              <a:rPr kumimoji="0" lang="nl-NL" sz="1800" b="1" i="0" u="none" strike="noStrike" kern="1200" cap="none" spc="0" normalizeH="0" baseline="0" noProof="0" dirty="0">
                <a:ln>
                  <a:noFill/>
                </a:ln>
                <a:solidFill>
                  <a:srgbClr val="00786A"/>
                </a:solidFill>
                <a:effectLst/>
                <a:uLnTx/>
                <a:uFillTx/>
                <a:latin typeface="cabrito-normal"/>
                <a:ea typeface="+mn-ea"/>
                <a:cs typeface="+mn-cs"/>
              </a:rPr>
              <a:t>, </a:t>
            </a:r>
            <a:r>
              <a:rPr kumimoji="0" lang="nl-NL" sz="1800" b="1" i="0" u="none" strike="noStrike" kern="1200" cap="none" spc="0" normalizeH="0" baseline="0" noProof="0" dirty="0" err="1">
                <a:ln>
                  <a:noFill/>
                </a:ln>
                <a:solidFill>
                  <a:srgbClr val="00786A"/>
                </a:solidFill>
                <a:effectLst/>
                <a:uLnTx/>
                <a:uFillTx/>
                <a:latin typeface="cabrito-normal"/>
                <a:ea typeface="+mn-ea"/>
                <a:cs typeface="+mn-cs"/>
              </a:rPr>
              <a:t>heard</a:t>
            </a:r>
            <a:r>
              <a:rPr kumimoji="0" lang="nl-NL" sz="1800" b="1" i="0" u="none" strike="noStrike" kern="1200" cap="none" spc="0" normalizeH="0" baseline="0" noProof="0" dirty="0">
                <a:ln>
                  <a:noFill/>
                </a:ln>
                <a:solidFill>
                  <a:srgbClr val="00786A"/>
                </a:solidFill>
                <a:effectLst/>
                <a:uLnTx/>
                <a:uFillTx/>
                <a:latin typeface="cabrito-normal"/>
                <a:ea typeface="+mn-ea"/>
                <a:cs typeface="+mn-cs"/>
              </a:rPr>
              <a:t> </a:t>
            </a:r>
            <a:r>
              <a:rPr kumimoji="0" lang="nl-NL" sz="1800" b="1" i="0" u="none" strike="noStrike" kern="1200" cap="none" spc="0" normalizeH="0" baseline="0" noProof="0" dirty="0" err="1">
                <a:ln>
                  <a:noFill/>
                </a:ln>
                <a:solidFill>
                  <a:srgbClr val="00786A"/>
                </a:solidFill>
                <a:effectLst/>
                <a:uLnTx/>
                <a:uFillTx/>
                <a:latin typeface="cabrito-normal"/>
                <a:ea typeface="+mn-ea"/>
                <a:cs typeface="+mn-cs"/>
              </a:rPr>
              <a:t>and</a:t>
            </a:r>
            <a:r>
              <a:rPr kumimoji="0" lang="nl-NL" sz="1800" b="1" i="0" u="none" strike="noStrike" kern="1200" cap="none" spc="0" normalizeH="0" baseline="0" noProof="0" dirty="0">
                <a:ln>
                  <a:noFill/>
                </a:ln>
                <a:solidFill>
                  <a:srgbClr val="00786A"/>
                </a:solidFill>
                <a:effectLst/>
                <a:uLnTx/>
                <a:uFillTx/>
                <a:latin typeface="cabrito-normal"/>
                <a:ea typeface="+mn-ea"/>
                <a:cs typeface="+mn-cs"/>
              </a:rPr>
              <a:t> </a:t>
            </a:r>
            <a:r>
              <a:rPr kumimoji="0" lang="nl-NL" sz="1800" b="1" i="0" u="none" strike="noStrike" kern="1200" cap="none" spc="0" normalizeH="0" baseline="0" noProof="0" dirty="0" err="1">
                <a:ln>
                  <a:noFill/>
                </a:ln>
                <a:solidFill>
                  <a:srgbClr val="00786A"/>
                </a:solidFill>
                <a:effectLst/>
                <a:uLnTx/>
                <a:uFillTx/>
                <a:latin typeface="cabrito-normal"/>
                <a:ea typeface="+mn-ea"/>
                <a:cs typeface="+mn-cs"/>
              </a:rPr>
              <a:t>valued</a:t>
            </a:r>
            <a:endParaRPr kumimoji="0" lang="nl-NL" sz="1800" b="0" i="0" u="none" strike="noStrike" kern="1200" cap="none" spc="0" normalizeH="0" baseline="0" noProof="0" dirty="0">
              <a:ln>
                <a:noFill/>
              </a:ln>
              <a:solidFill>
                <a:srgbClr val="6B7280"/>
              </a:solidFill>
              <a:effectLst/>
              <a:uLnTx/>
              <a:uFillTx/>
              <a:latin typeface="cabrito-norm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B7280"/>
              </a:solidFill>
              <a:effectLst/>
              <a:uLnTx/>
              <a:uFillTx/>
              <a:latin typeface="cabrito-normal"/>
              <a:ea typeface="+mn-ea"/>
              <a:cs typeface="+mn-cs"/>
            </a:endParaRPr>
          </a:p>
        </p:txBody>
      </p:sp>
      <p:sp>
        <p:nvSpPr>
          <p:cNvPr id="30" name="Text Placeholder 2">
            <a:extLst>
              <a:ext uri="{FF2B5EF4-FFF2-40B4-BE49-F238E27FC236}">
                <a16:creationId xmlns:a16="http://schemas.microsoft.com/office/drawing/2014/main" id="{B2681DD8-6ECF-4F0F-9938-48E65251A7CD}"/>
              </a:ext>
            </a:extLst>
          </p:cNvPr>
          <p:cNvSpPr>
            <a:spLocks noGrp="1"/>
          </p:cNvSpPr>
          <p:nvPr>
            <p:ph type="body" sz="quarter" idx="16"/>
          </p:nvPr>
        </p:nvSpPr>
        <p:spPr>
          <a:xfrm>
            <a:off x="0" y="0"/>
            <a:ext cx="12192000" cy="312738"/>
          </a:xfrm>
          <a:effectLst/>
        </p:spPr>
        <p:txBody>
          <a:bodyPr/>
          <a:lstStyle/>
          <a:p>
            <a:r>
              <a:rPr lang="nl-NL" dirty="0"/>
              <a:t>ANNIEK CORPORAAL |  </a:t>
            </a:r>
            <a:r>
              <a:rPr lang="nl-NL" dirty="0" err="1"/>
              <a:t>communications</a:t>
            </a:r>
            <a:r>
              <a:rPr lang="nl-NL" dirty="0"/>
              <a:t> team |  17 DECEMBER 2024</a:t>
            </a:r>
          </a:p>
        </p:txBody>
      </p:sp>
      <p:pic>
        <p:nvPicPr>
          <p:cNvPr id="2050" name="Picture 2" descr="Image result for owned paid shared">
            <a:extLst>
              <a:ext uri="{FF2B5EF4-FFF2-40B4-BE49-F238E27FC236}">
                <a16:creationId xmlns:a16="http://schemas.microsoft.com/office/drawing/2014/main" id="{73CD94A6-4BAC-4693-BF6A-2B09450C1899}"/>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203" r="1"/>
          <a:stretch/>
        </p:blipFill>
        <p:spPr bwMode="auto">
          <a:xfrm>
            <a:off x="6249056" y="2062051"/>
            <a:ext cx="5294587" cy="273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0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PI MaxIntra corporate identity info 01">
            <a:extLst>
              <a:ext uri="{FF2B5EF4-FFF2-40B4-BE49-F238E27FC236}">
                <a16:creationId xmlns:a16="http://schemas.microsoft.com/office/drawing/2014/main" id="{487CCC16-F395-40BE-86AC-F93BA08DB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84415"/>
            <a:ext cx="10382250" cy="3590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4"/>
          </p:nvPr>
        </p:nvSpPr>
        <p:spPr>
          <a:xfrm>
            <a:off x="1049154" y="601222"/>
            <a:ext cx="7847196" cy="1056128"/>
          </a:xfrm>
        </p:spPr>
        <p:txBody>
          <a:bodyPr/>
          <a:lstStyle/>
          <a:p>
            <a:r>
              <a:rPr lang="en-US" dirty="0"/>
              <a:t>Building a strong brand: </a:t>
            </a:r>
          </a:p>
          <a:p>
            <a:r>
              <a:rPr lang="en-US" dirty="0"/>
              <a:t>Corporate Identity is fundamental</a:t>
            </a:r>
          </a:p>
          <a:p>
            <a:endParaRPr lang="en-US" b="1" dirty="0"/>
          </a:p>
          <a:p>
            <a:endParaRPr lang="en-US" u="sng" dirty="0"/>
          </a:p>
          <a:p>
            <a:endParaRPr lang="nl-NL" dirty="0"/>
          </a:p>
          <a:p>
            <a:endParaRPr lang="nl-NL" b="1" dirty="0"/>
          </a:p>
          <a:p>
            <a:endParaRPr lang="nl-NL" sz="1800" b="1" dirty="0">
              <a:solidFill>
                <a:srgbClr val="000000"/>
              </a:solidFill>
            </a:endParaRPr>
          </a:p>
          <a:p>
            <a:br>
              <a:rPr lang="nl-NL" sz="1400" b="1" dirty="0">
                <a:solidFill>
                  <a:srgbClr val="000000"/>
                </a:solidFill>
              </a:rPr>
            </a:br>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dirty="0"/>
          </a:p>
        </p:txBody>
      </p:sp>
      <p:sp>
        <p:nvSpPr>
          <p:cNvPr id="6" name="AutoShape 2" descr="Hom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AutoShape 4" descr="Home"/>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7" name="5F15F85F-89DC-423E-8A44-94342BD41168" descr="5F15F85F-89DC-423E-8A44-94342BD4116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416213" y="-9048750"/>
            <a:ext cx="5120640" cy="384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2">
            <a:extLst>
              <a:ext uri="{FF2B5EF4-FFF2-40B4-BE49-F238E27FC236}">
                <a16:creationId xmlns:a16="http://schemas.microsoft.com/office/drawing/2014/main" id="{8DB26DF0-490B-4854-AA91-8CE2DFCEBFB6}"/>
              </a:ext>
            </a:extLst>
          </p:cNvPr>
          <p:cNvSpPr>
            <a:spLocks noGrp="1"/>
          </p:cNvSpPr>
          <p:nvPr>
            <p:ph type="body" sz="quarter" idx="16"/>
          </p:nvPr>
        </p:nvSpPr>
        <p:spPr>
          <a:xfrm>
            <a:off x="0" y="0"/>
            <a:ext cx="12192000" cy="312738"/>
          </a:xfrm>
          <a:effectLst/>
        </p:spPr>
        <p:txBody>
          <a:bodyPr/>
          <a:lstStyle/>
          <a:p>
            <a:r>
              <a:rPr lang="nl-NL" dirty="0"/>
              <a:t>ANNIEK CORPORAAL |  </a:t>
            </a:r>
            <a:r>
              <a:rPr lang="nl-NL" dirty="0" err="1"/>
              <a:t>communications</a:t>
            </a:r>
            <a:r>
              <a:rPr lang="nl-NL" dirty="0"/>
              <a:t> team |  17 DECEMBER 2024</a:t>
            </a:r>
          </a:p>
        </p:txBody>
      </p:sp>
      <p:sp>
        <p:nvSpPr>
          <p:cNvPr id="4" name="Rectangle 3">
            <a:extLst>
              <a:ext uri="{FF2B5EF4-FFF2-40B4-BE49-F238E27FC236}">
                <a16:creationId xmlns:a16="http://schemas.microsoft.com/office/drawing/2014/main" id="{F4F21E4B-7022-40DE-B8AA-FAF118302F6F}"/>
              </a:ext>
            </a:extLst>
          </p:cNvPr>
          <p:cNvSpPr/>
          <p:nvPr/>
        </p:nvSpPr>
        <p:spPr>
          <a:xfrm>
            <a:off x="1233377" y="3212309"/>
            <a:ext cx="3976576" cy="1158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Arial"/>
                <a:ea typeface="+mn-ea"/>
                <a:cs typeface="+mn-cs"/>
              </a:rPr>
              <a:t>Updated</a:t>
            </a:r>
            <a:r>
              <a:rPr kumimoji="0" lang="nl-NL" sz="1800" b="0" i="0" u="none" strike="noStrike" kern="1200" cap="none" spc="0" normalizeH="0" baseline="0" noProof="0" dirty="0">
                <a:ln>
                  <a:noFill/>
                </a:ln>
                <a:solidFill>
                  <a:prstClr val="white"/>
                </a:solidFill>
                <a:effectLst/>
                <a:uLnTx/>
                <a:uFillTx/>
                <a:latin typeface="Arial"/>
                <a:ea typeface="+mn-ea"/>
                <a:cs typeface="+mn-cs"/>
              </a:rPr>
              <a:t> brand guide &amp; templates </a:t>
            </a:r>
            <a:r>
              <a:rPr kumimoji="0" lang="nl-NL" sz="1800" b="0" i="0" u="none" strike="noStrike" kern="1200" cap="none" spc="0" normalizeH="0" baseline="0" noProof="0" dirty="0" err="1">
                <a:ln>
                  <a:noFill/>
                </a:ln>
                <a:solidFill>
                  <a:prstClr val="white"/>
                </a:solidFill>
                <a:effectLst/>
                <a:uLnTx/>
                <a:uFillTx/>
                <a:latin typeface="Arial"/>
                <a:ea typeface="+mn-ea"/>
                <a:cs typeface="+mn-cs"/>
              </a:rPr>
              <a:t>expected</a:t>
            </a:r>
            <a:r>
              <a:rPr kumimoji="0" lang="nl-NL" sz="1800" b="0" i="0" u="none" strike="noStrike" kern="1200" cap="none" spc="0" normalizeH="0" baseline="0" noProof="0" dirty="0">
                <a:ln>
                  <a:noFill/>
                </a:ln>
                <a:solidFill>
                  <a:prstClr val="white"/>
                </a:solidFill>
                <a:effectLst/>
                <a:uLnTx/>
                <a:uFillTx/>
                <a:latin typeface="Arial"/>
                <a:ea typeface="+mn-ea"/>
                <a:cs typeface="+mn-cs"/>
              </a:rPr>
              <a:t> in </a:t>
            </a:r>
            <a:r>
              <a:rPr kumimoji="0" lang="nl-NL" sz="1800" b="0" i="0" u="none" strike="noStrike" kern="1200" cap="none" spc="0" normalizeH="0" baseline="0" noProof="0" dirty="0" err="1">
                <a:ln>
                  <a:noFill/>
                </a:ln>
                <a:solidFill>
                  <a:prstClr val="white"/>
                </a:solidFill>
                <a:effectLst/>
                <a:uLnTx/>
                <a:uFillTx/>
                <a:latin typeface="Arial"/>
                <a:ea typeface="+mn-ea"/>
                <a:cs typeface="+mn-cs"/>
              </a:rPr>
              <a:t>February</a:t>
            </a:r>
            <a:r>
              <a:rPr kumimoji="0" lang="nl-NL" sz="1800" b="0" i="0" u="none" strike="noStrike" kern="1200" cap="none" spc="0" normalizeH="0" baseline="0" noProof="0" dirty="0">
                <a:ln>
                  <a:noFill/>
                </a:ln>
                <a:solidFill>
                  <a:prstClr val="white"/>
                </a:solidFill>
                <a:effectLst/>
                <a:uLnTx/>
                <a:uFillTx/>
                <a:latin typeface="Arial"/>
                <a:ea typeface="+mn-ea"/>
                <a:cs typeface="+mn-cs"/>
              </a:rPr>
              <a:t> 2025</a:t>
            </a:r>
          </a:p>
        </p:txBody>
      </p:sp>
    </p:spTree>
    <p:extLst>
      <p:ext uri="{BB962C8B-B14F-4D97-AF65-F5344CB8AC3E}">
        <p14:creationId xmlns:p14="http://schemas.microsoft.com/office/powerpoint/2010/main" val="282920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49153" y="601222"/>
            <a:ext cx="9221898" cy="1056128"/>
          </a:xfrm>
        </p:spPr>
        <p:txBody>
          <a:bodyPr/>
          <a:lstStyle/>
          <a:p>
            <a:r>
              <a:rPr lang="en-US" dirty="0"/>
              <a:t>The new </a:t>
            </a:r>
            <a:r>
              <a:rPr lang="en-US" dirty="0" err="1"/>
              <a:t>Maxintra</a:t>
            </a:r>
            <a:r>
              <a:rPr lang="en-US" dirty="0"/>
              <a:t> is launched</a:t>
            </a:r>
          </a:p>
          <a:p>
            <a:endParaRPr lang="en-US" b="1" dirty="0"/>
          </a:p>
          <a:p>
            <a:endParaRPr lang="en-US" u="sng" dirty="0"/>
          </a:p>
          <a:p>
            <a:endParaRPr lang="nl-NL" dirty="0"/>
          </a:p>
          <a:p>
            <a:endParaRPr lang="nl-NL" b="1" dirty="0"/>
          </a:p>
          <a:p>
            <a:endParaRPr lang="nl-NL" sz="1800" b="1" dirty="0">
              <a:solidFill>
                <a:srgbClr val="000000"/>
              </a:solidFill>
            </a:endParaRPr>
          </a:p>
          <a:p>
            <a:br>
              <a:rPr lang="nl-NL" sz="1400" b="1" dirty="0">
                <a:solidFill>
                  <a:srgbClr val="000000"/>
                </a:solidFill>
              </a:rPr>
            </a:br>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dirty="0"/>
          </a:p>
        </p:txBody>
      </p:sp>
      <p:sp>
        <p:nvSpPr>
          <p:cNvPr id="6" name="AutoShape 2" descr="Ho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AutoShape 4" descr="Ho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7" name="5F15F85F-89DC-423E-8A44-94342BD41168" descr="5F15F85F-89DC-423E-8A44-94342BD4116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16213" y="-9048750"/>
            <a:ext cx="5120640" cy="384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Placeholder 2">
            <a:extLst>
              <a:ext uri="{FF2B5EF4-FFF2-40B4-BE49-F238E27FC236}">
                <a16:creationId xmlns:a16="http://schemas.microsoft.com/office/drawing/2014/main" id="{8FF62C65-A78F-4803-930C-1270EA296396}"/>
              </a:ext>
            </a:extLst>
          </p:cNvPr>
          <p:cNvSpPr>
            <a:spLocks noGrp="1"/>
          </p:cNvSpPr>
          <p:nvPr>
            <p:ph type="body" sz="quarter" idx="16"/>
          </p:nvPr>
        </p:nvSpPr>
        <p:spPr>
          <a:xfrm>
            <a:off x="0" y="0"/>
            <a:ext cx="12192000" cy="312738"/>
          </a:xfrm>
          <a:effectLst/>
        </p:spPr>
        <p:txBody>
          <a:bodyPr/>
          <a:lstStyle/>
          <a:p>
            <a:r>
              <a:rPr lang="nl-NL" dirty="0"/>
              <a:t>ANNIEK CORPORAAL |  communications team |  17 DECEMBER 2024</a:t>
            </a:r>
          </a:p>
        </p:txBody>
      </p:sp>
      <p:sp>
        <p:nvSpPr>
          <p:cNvPr id="3" name="Rectangle 2">
            <a:extLst>
              <a:ext uri="{FF2B5EF4-FFF2-40B4-BE49-F238E27FC236}">
                <a16:creationId xmlns:a16="http://schemas.microsoft.com/office/drawing/2014/main" id="{2C30DA5A-FF76-47AA-B98E-9584C0D1B364}"/>
              </a:ext>
            </a:extLst>
          </p:cNvPr>
          <p:cNvSpPr/>
          <p:nvPr/>
        </p:nvSpPr>
        <p:spPr>
          <a:xfrm>
            <a:off x="1049153" y="1248537"/>
            <a:ext cx="526658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72B4D"/>
                </a:solidFill>
                <a:effectLst/>
                <a:uLnTx/>
                <a:uFillTx/>
                <a:latin typeface="Charlie Text"/>
                <a:ea typeface="+mn-ea"/>
                <a:cs typeface="+mn-cs"/>
              </a:rPr>
              <a:t>Please amend your personal profile </a:t>
            </a:r>
            <a:br>
              <a:rPr kumimoji="0" lang="en-GB" sz="1800" b="0" i="0" u="none" strike="noStrike" kern="1200" cap="none" spc="0" normalizeH="0" baseline="0" noProof="0" dirty="0">
                <a:ln>
                  <a:noFill/>
                </a:ln>
                <a:solidFill>
                  <a:srgbClr val="172B4D"/>
                </a:solidFill>
                <a:effectLst/>
                <a:uLnTx/>
                <a:uFillTx/>
                <a:latin typeface="Charlie Text"/>
                <a:ea typeface="+mn-ea"/>
                <a:cs typeface="+mn-cs"/>
              </a:rPr>
            </a:br>
            <a:r>
              <a:rPr kumimoji="0" lang="en-GB" sz="1800" b="0" i="0" u="none" strike="noStrike" kern="1200" cap="none" spc="0" normalizeH="0" baseline="0" noProof="0" dirty="0">
                <a:ln>
                  <a:noFill/>
                </a:ln>
                <a:solidFill>
                  <a:srgbClr val="172B4D"/>
                </a:solidFill>
                <a:effectLst/>
                <a:uLnTx/>
                <a:uFillTx/>
                <a:latin typeface="Charlie Text"/>
                <a:ea typeface="+mn-ea"/>
                <a:cs typeface="+mn-cs"/>
              </a:rPr>
              <a:t>Need help? Check </a:t>
            </a:r>
            <a:r>
              <a:rPr kumimoji="0" lang="nl-NL" sz="1800" b="0" i="0" u="none" strike="noStrike" kern="1200" cap="none" spc="0" normalizeH="0" baseline="0" noProof="0" dirty="0" err="1">
                <a:ln>
                  <a:noFill/>
                </a:ln>
                <a:solidFill>
                  <a:prstClr val="black"/>
                </a:solidFill>
                <a:effectLst/>
                <a:uLnTx/>
                <a:uFillTx/>
                <a:latin typeface="Arial"/>
                <a:ea typeface="+mn-ea"/>
                <a:cs typeface="+mn-cs"/>
                <a:hlinkClick r:id="rId4"/>
              </a:rPr>
              <a:t>Tutorials</a:t>
            </a:r>
            <a:r>
              <a:rPr kumimoji="0" lang="nl-NL" sz="1800" b="0" i="0" u="none" strike="noStrike" kern="1200" cap="none" spc="0" normalizeH="0" baseline="0" noProof="0" dirty="0">
                <a:ln>
                  <a:noFill/>
                </a:ln>
                <a:solidFill>
                  <a:prstClr val="black"/>
                </a:solidFill>
                <a:effectLst/>
                <a:uLnTx/>
                <a:uFillTx/>
                <a:latin typeface="Arial"/>
                <a:ea typeface="+mn-ea"/>
                <a:cs typeface="+mn-cs"/>
                <a:hlinkClick r:id="rId4"/>
              </a:rPr>
              <a:t> | </a:t>
            </a:r>
            <a:r>
              <a:rPr kumimoji="0" lang="nl-NL" sz="1800" b="0" i="0" u="none" strike="noStrike" kern="1200" cap="none" spc="0" normalizeH="0" baseline="0" noProof="0" dirty="0" err="1">
                <a:ln>
                  <a:noFill/>
                </a:ln>
                <a:solidFill>
                  <a:prstClr val="black"/>
                </a:solidFill>
                <a:effectLst/>
                <a:uLnTx/>
                <a:uFillTx/>
                <a:latin typeface="Arial"/>
                <a:ea typeface="+mn-ea"/>
                <a:cs typeface="+mn-cs"/>
                <a:hlinkClick r:id="rId4"/>
              </a:rPr>
              <a:t>MaxIntra</a:t>
            </a:r>
            <a:r>
              <a:rPr kumimoji="0" lang="en-GB" sz="1800" b="0" i="0" u="none" strike="noStrike" kern="1200" cap="none" spc="0" normalizeH="0" baseline="0" noProof="0" dirty="0">
                <a:ln>
                  <a:noFill/>
                </a:ln>
                <a:solidFill>
                  <a:srgbClr val="172B4D"/>
                </a:solidFill>
                <a:effectLst/>
                <a:uLnTx/>
                <a:uFillTx/>
                <a:latin typeface="Charlie Text"/>
                <a:ea typeface="+mn-ea"/>
                <a:cs typeface="+mn-cs"/>
              </a:rPr>
              <a:t> or email communications@mpi.nl</a:t>
            </a:r>
          </a:p>
        </p:txBody>
      </p:sp>
      <p:pic>
        <p:nvPicPr>
          <p:cNvPr id="11" name="Picture 2" descr="FWMAIL442d702cda67466f1bd6c72def2bfa16">
            <a:extLst>
              <a:ext uri="{FF2B5EF4-FFF2-40B4-BE49-F238E27FC236}">
                <a16:creationId xmlns:a16="http://schemas.microsoft.com/office/drawing/2014/main" id="{D8ADD637-5C59-4A47-A7F0-35880FAC65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85" r="6402"/>
          <a:stretch/>
        </p:blipFill>
        <p:spPr bwMode="auto">
          <a:xfrm>
            <a:off x="1180214" y="2304664"/>
            <a:ext cx="5243443" cy="340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88ABC41-310F-4F47-9FDB-E01CCA3FA84F}"/>
              </a:ext>
            </a:extLst>
          </p:cNvPr>
          <p:cNvPicPr>
            <a:picLocks noChangeAspect="1"/>
          </p:cNvPicPr>
          <p:nvPr/>
        </p:nvPicPr>
        <p:blipFill rotWithShape="1">
          <a:blip r:embed="rId6"/>
          <a:srcRect l="37675" t="37812" r="36860" b="6357"/>
          <a:stretch/>
        </p:blipFill>
        <p:spPr>
          <a:xfrm>
            <a:off x="6528391" y="1178997"/>
            <a:ext cx="4117361" cy="5077781"/>
          </a:xfrm>
          <a:prstGeom prst="rect">
            <a:avLst/>
          </a:prstGeom>
        </p:spPr>
      </p:pic>
    </p:spTree>
    <p:extLst>
      <p:ext uri="{BB962C8B-B14F-4D97-AF65-F5344CB8AC3E}">
        <p14:creationId xmlns:p14="http://schemas.microsoft.com/office/powerpoint/2010/main" val="107510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49154" y="601222"/>
            <a:ext cx="7847196" cy="1056128"/>
          </a:xfrm>
        </p:spPr>
        <p:txBody>
          <a:bodyPr/>
          <a:lstStyle/>
          <a:p>
            <a:r>
              <a:rPr lang="en-US" dirty="0"/>
              <a:t>Weekly on Tuesdays: Inside our Institute</a:t>
            </a:r>
            <a:endParaRPr lang="en-US" b="1" dirty="0"/>
          </a:p>
          <a:p>
            <a:endParaRPr lang="en-US" b="1" dirty="0"/>
          </a:p>
          <a:p>
            <a:endParaRPr lang="en-US" sz="1800" dirty="0">
              <a:solidFill>
                <a:srgbClr val="172B4D"/>
              </a:solidFill>
              <a:latin typeface="Charlie Text"/>
              <a:cs typeface="+mn-cs"/>
            </a:endParaRPr>
          </a:p>
          <a:p>
            <a:endParaRPr lang="nl-NL" dirty="0"/>
          </a:p>
          <a:p>
            <a:endParaRPr lang="nl-NL" b="1" dirty="0"/>
          </a:p>
          <a:p>
            <a:endParaRPr lang="nl-NL" sz="1800" b="1" dirty="0">
              <a:solidFill>
                <a:srgbClr val="000000"/>
              </a:solidFill>
            </a:endParaRPr>
          </a:p>
          <a:p>
            <a:br>
              <a:rPr lang="nl-NL" sz="1400" b="1" dirty="0">
                <a:solidFill>
                  <a:srgbClr val="000000"/>
                </a:solidFill>
              </a:rPr>
            </a:br>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dirty="0"/>
          </a:p>
        </p:txBody>
      </p:sp>
      <p:sp>
        <p:nvSpPr>
          <p:cNvPr id="6" name="AutoShape 2" descr="Ho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AutoShape 4" descr="Ho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7" name="5F15F85F-89DC-423E-8A44-94342BD41168" descr="5F15F85F-89DC-423E-8A44-94342BD4116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16213" y="-9048750"/>
            <a:ext cx="5120640" cy="384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Placeholder 2">
            <a:extLst>
              <a:ext uri="{FF2B5EF4-FFF2-40B4-BE49-F238E27FC236}">
                <a16:creationId xmlns:a16="http://schemas.microsoft.com/office/drawing/2014/main" id="{8FF62C65-A78F-4803-930C-1270EA296396}"/>
              </a:ext>
            </a:extLst>
          </p:cNvPr>
          <p:cNvSpPr>
            <a:spLocks noGrp="1"/>
          </p:cNvSpPr>
          <p:nvPr>
            <p:ph type="body" sz="quarter" idx="16"/>
          </p:nvPr>
        </p:nvSpPr>
        <p:spPr>
          <a:xfrm>
            <a:off x="0" y="0"/>
            <a:ext cx="12192000" cy="312738"/>
          </a:xfrm>
          <a:effectLst/>
        </p:spPr>
        <p:txBody>
          <a:bodyPr/>
          <a:lstStyle/>
          <a:p>
            <a:r>
              <a:rPr lang="nl-NL" dirty="0"/>
              <a:t>ANNIEK CORPORAAL |  communications team |  17 DECEMBER 2024</a:t>
            </a:r>
          </a:p>
        </p:txBody>
      </p:sp>
      <p:sp>
        <p:nvSpPr>
          <p:cNvPr id="3" name="Rectangle 2">
            <a:extLst>
              <a:ext uri="{FF2B5EF4-FFF2-40B4-BE49-F238E27FC236}">
                <a16:creationId xmlns:a16="http://schemas.microsoft.com/office/drawing/2014/main" id="{3CB2BFFE-755B-4162-BE21-0EB3ED1E451F}"/>
              </a:ext>
            </a:extLst>
          </p:cNvPr>
          <p:cNvSpPr/>
          <p:nvPr/>
        </p:nvSpPr>
        <p:spPr>
          <a:xfrm>
            <a:off x="1049154" y="1459204"/>
            <a:ext cx="52232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2B4D"/>
                </a:solidFill>
                <a:effectLst/>
                <a:uLnTx/>
                <a:uFillTx/>
                <a:latin typeface="Charlie Text"/>
                <a:ea typeface="+mn-ea"/>
                <a:cs typeface="+mn-cs"/>
              </a:rPr>
              <a:t>Share your contributions via communications@mpi.nl</a:t>
            </a:r>
            <a:endParaRPr kumimoji="0" lang="nl-NL" sz="1800" b="0" i="0" u="none" strike="noStrike" kern="1200" cap="none" spc="0" normalizeH="0" baseline="0" noProof="0" dirty="0">
              <a:ln>
                <a:noFill/>
              </a:ln>
              <a:solidFill>
                <a:srgbClr val="172B4D"/>
              </a:solidFill>
              <a:effectLst/>
              <a:uLnTx/>
              <a:uFillTx/>
              <a:latin typeface="Charlie Text"/>
              <a:ea typeface="+mn-ea"/>
              <a:cs typeface="+mn-cs"/>
            </a:endParaRPr>
          </a:p>
        </p:txBody>
      </p:sp>
      <p:pic>
        <p:nvPicPr>
          <p:cNvPr id="8" name="Picture 7">
            <a:extLst>
              <a:ext uri="{FF2B5EF4-FFF2-40B4-BE49-F238E27FC236}">
                <a16:creationId xmlns:a16="http://schemas.microsoft.com/office/drawing/2014/main" id="{9C70ED45-238A-4862-BC07-AD560D35D3DC}"/>
              </a:ext>
            </a:extLst>
          </p:cNvPr>
          <p:cNvPicPr>
            <a:picLocks noChangeAspect="1"/>
          </p:cNvPicPr>
          <p:nvPr/>
        </p:nvPicPr>
        <p:blipFill rotWithShape="1">
          <a:blip r:embed="rId4"/>
          <a:srcRect t="21277" r="50000" b="7287"/>
          <a:stretch/>
        </p:blipFill>
        <p:spPr>
          <a:xfrm>
            <a:off x="1149035" y="1945834"/>
            <a:ext cx="5638082" cy="4531059"/>
          </a:xfrm>
          <a:prstGeom prst="rect">
            <a:avLst/>
          </a:prstGeom>
        </p:spPr>
      </p:pic>
      <p:pic>
        <p:nvPicPr>
          <p:cNvPr id="9" name="Picture 8">
            <a:extLst>
              <a:ext uri="{FF2B5EF4-FFF2-40B4-BE49-F238E27FC236}">
                <a16:creationId xmlns:a16="http://schemas.microsoft.com/office/drawing/2014/main" id="{F0A90CD0-EDF7-4DF2-8F19-7162509C1FD8}"/>
              </a:ext>
            </a:extLst>
          </p:cNvPr>
          <p:cNvPicPr>
            <a:picLocks noChangeAspect="1"/>
          </p:cNvPicPr>
          <p:nvPr/>
        </p:nvPicPr>
        <p:blipFill rotWithShape="1">
          <a:blip r:embed="rId5"/>
          <a:srcRect l="15349" t="44031" r="64593" b="6666"/>
          <a:stretch/>
        </p:blipFill>
        <p:spPr>
          <a:xfrm>
            <a:off x="6964325" y="1459204"/>
            <a:ext cx="3678866" cy="5086430"/>
          </a:xfrm>
          <a:prstGeom prst="rect">
            <a:avLst/>
          </a:prstGeom>
        </p:spPr>
      </p:pic>
    </p:spTree>
    <p:extLst>
      <p:ext uri="{BB962C8B-B14F-4D97-AF65-F5344CB8AC3E}">
        <p14:creationId xmlns:p14="http://schemas.microsoft.com/office/powerpoint/2010/main" val="305159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Mastodon App: How to Download, Create Account on iPhone, Android Smartphone">
            <a:extLst>
              <a:ext uri="{FF2B5EF4-FFF2-40B4-BE49-F238E27FC236}">
                <a16:creationId xmlns:a16="http://schemas.microsoft.com/office/drawing/2014/main" id="{8C5447AA-89F0-4E35-8205-23FF43C5D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22" y="2524149"/>
            <a:ext cx="1584192" cy="105612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4"/>
          </p:nvPr>
        </p:nvSpPr>
        <p:spPr>
          <a:xfrm>
            <a:off x="1049153" y="601222"/>
            <a:ext cx="10859311" cy="1056128"/>
          </a:xfrm>
        </p:spPr>
        <p:txBody>
          <a:bodyPr/>
          <a:lstStyle/>
          <a:p>
            <a:r>
              <a:rPr lang="nl-NL" dirty="0" err="1"/>
              <a:t>Social</a:t>
            </a:r>
            <a:r>
              <a:rPr lang="nl-NL" dirty="0"/>
              <a:t> media: follow </a:t>
            </a:r>
            <a:r>
              <a:rPr lang="nl-NL" dirty="0" err="1"/>
              <a:t>us</a:t>
            </a:r>
            <a:r>
              <a:rPr lang="nl-NL" dirty="0"/>
              <a:t> on </a:t>
            </a:r>
            <a:r>
              <a:rPr lang="nl-NL" dirty="0" err="1"/>
              <a:t>Bluesky</a:t>
            </a:r>
            <a:r>
              <a:rPr lang="nl-NL" dirty="0"/>
              <a:t> (&amp; spread </a:t>
            </a:r>
            <a:r>
              <a:rPr lang="nl-NL" dirty="0" err="1"/>
              <a:t>the</a:t>
            </a:r>
            <a:r>
              <a:rPr lang="nl-NL" dirty="0"/>
              <a:t> word)</a:t>
            </a:r>
            <a:endParaRPr lang="en-US" b="1" dirty="0"/>
          </a:p>
          <a:p>
            <a:endParaRPr lang="en-US" b="1" dirty="0"/>
          </a:p>
          <a:p>
            <a:endParaRPr lang="en-US" u="sng" dirty="0"/>
          </a:p>
          <a:p>
            <a:endParaRPr lang="nl-NL" dirty="0"/>
          </a:p>
          <a:p>
            <a:endParaRPr lang="nl-NL" b="1" dirty="0"/>
          </a:p>
          <a:p>
            <a:endParaRPr lang="nl-NL" sz="1800" b="1" dirty="0">
              <a:solidFill>
                <a:srgbClr val="000000"/>
              </a:solidFill>
            </a:endParaRPr>
          </a:p>
          <a:p>
            <a:br>
              <a:rPr lang="nl-NL" sz="1400" b="1" dirty="0">
                <a:solidFill>
                  <a:srgbClr val="000000"/>
                </a:solidFill>
              </a:rPr>
            </a:br>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sz="1800" dirty="0">
              <a:hlinkClick r:id="" action="ppaction://noaction"/>
            </a:endParaRPr>
          </a:p>
          <a:p>
            <a:endParaRPr lang="nl-NL" dirty="0"/>
          </a:p>
        </p:txBody>
      </p:sp>
      <p:sp>
        <p:nvSpPr>
          <p:cNvPr id="6" name="AutoShape 2" descr="Hom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AutoShape 4" descr="Home"/>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7" name="5F15F85F-89DC-423E-8A44-94342BD41168" descr="5F15F85F-89DC-423E-8A44-94342BD4116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416213" y="-9048750"/>
            <a:ext cx="5120640" cy="384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06EC7939-42FD-4826-9705-C7CE47378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307" y="5364878"/>
            <a:ext cx="599987" cy="599987"/>
          </a:xfrm>
          <a:prstGeom prst="rect">
            <a:avLst/>
          </a:prstGeom>
        </p:spPr>
      </p:pic>
      <p:sp>
        <p:nvSpPr>
          <p:cNvPr id="4" name="Tekstvak 3">
            <a:extLst>
              <a:ext uri="{FF2B5EF4-FFF2-40B4-BE49-F238E27FC236}">
                <a16:creationId xmlns:a16="http://schemas.microsoft.com/office/drawing/2014/main" id="{DF3907C5-48E3-4514-B476-671D32262221}"/>
              </a:ext>
            </a:extLst>
          </p:cNvPr>
          <p:cNvSpPr txBox="1"/>
          <p:nvPr/>
        </p:nvSpPr>
        <p:spPr bwMode="auto">
          <a:xfrm>
            <a:off x="2361818" y="5435171"/>
            <a:ext cx="57435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harlie Text"/>
                <a:ea typeface="+mn-ea"/>
                <a:cs typeface="+mn-cs"/>
              </a:rPr>
              <a:t>@</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MaxPlanckInstituteforPsycholinguisti</a:t>
            </a:r>
            <a:r>
              <a:rPr kumimoji="0" lang="nl-NL" sz="1800" b="0" i="0" u="none" strike="noStrike" kern="1200" cap="none" spc="0" normalizeH="0" baseline="0" noProof="0" dirty="0" err="1">
                <a:ln>
                  <a:noFill/>
                </a:ln>
                <a:solidFill>
                  <a:srgbClr val="172B4D"/>
                </a:solidFill>
                <a:effectLst/>
                <a:uLnTx/>
                <a:uFillTx/>
                <a:latin typeface="Charlie Text"/>
                <a:ea typeface="+mn-ea"/>
                <a:cs typeface="+mn-cs"/>
              </a:rPr>
              <a:t>c</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s</a:t>
            </a:r>
            <a:endParaRPr kumimoji="0" lang="nl-NL" sz="2000" b="0" i="0" u="none" strike="noStrike" kern="1200" cap="none" spc="0" normalizeH="0" baseline="0" noProof="0" dirty="0">
              <a:ln>
                <a:noFill/>
              </a:ln>
              <a:solidFill>
                <a:prstClr val="black"/>
              </a:solidFill>
              <a:effectLst/>
              <a:uLnTx/>
              <a:uFillTx/>
              <a:latin typeface="Charlie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65676B"/>
                </a:solidFill>
                <a:effectLst/>
                <a:uLnTx/>
                <a:uFillTx/>
                <a:latin typeface="Arial"/>
                <a:ea typeface="+mn-ea"/>
                <a:cs typeface="+mn-cs"/>
              </a:rPr>
              <a:t> </a:t>
            </a:r>
            <a:br>
              <a:rPr kumimoji="0" lang="nl-NL" sz="2000" b="0" i="0" u="none" strike="noStrike" kern="1200" cap="none" spc="0" normalizeH="0" baseline="0" noProof="0" dirty="0">
                <a:ln>
                  <a:noFill/>
                </a:ln>
                <a:solidFill>
                  <a:srgbClr val="65676B"/>
                </a:solidFill>
                <a:effectLst/>
                <a:uLnTx/>
                <a:uFillTx/>
                <a:latin typeface="Arial"/>
                <a:ea typeface="+mn-ea"/>
                <a:cs typeface="+mn-cs"/>
              </a:rPr>
            </a:br>
            <a:endParaRPr kumimoji="0" lang="nl-NL" sz="2000" b="0"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12" name="Tekstvak 11">
            <a:extLst>
              <a:ext uri="{FF2B5EF4-FFF2-40B4-BE49-F238E27FC236}">
                <a16:creationId xmlns:a16="http://schemas.microsoft.com/office/drawing/2014/main" id="{C4E0BAA1-A810-4596-BD01-532A1AFB9993}"/>
              </a:ext>
            </a:extLst>
          </p:cNvPr>
          <p:cNvSpPr txBox="1"/>
          <p:nvPr/>
        </p:nvSpPr>
        <p:spPr bwMode="auto">
          <a:xfrm>
            <a:off x="2343149" y="1681448"/>
            <a:ext cx="57435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harlie Text"/>
                <a:ea typeface="+mn-ea"/>
                <a:cs typeface="+mn-cs"/>
              </a:rPr>
              <a:t>@MPI_NL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65676B"/>
                </a:solidFill>
                <a:effectLst/>
                <a:uLnTx/>
                <a:uFillTx/>
                <a:latin typeface="Arial"/>
                <a:ea typeface="+mn-ea"/>
                <a:cs typeface="+mn-cs"/>
              </a:rPr>
              <a:t> </a:t>
            </a:r>
            <a:br>
              <a:rPr kumimoji="0" lang="nl-NL" sz="2000" b="0" i="0" u="none" strike="noStrike" kern="1200" cap="none" spc="0" normalizeH="0" baseline="0" noProof="0" dirty="0">
                <a:ln>
                  <a:noFill/>
                </a:ln>
                <a:solidFill>
                  <a:srgbClr val="65676B"/>
                </a:solidFill>
                <a:effectLst/>
                <a:uLnTx/>
                <a:uFillTx/>
                <a:latin typeface="Arial"/>
                <a:ea typeface="+mn-ea"/>
                <a:cs typeface="+mn-cs"/>
              </a:rPr>
            </a:br>
            <a:endParaRPr kumimoji="0" lang="nl-NL" sz="2000" b="0" i="0" u="none" strike="noStrike" kern="1200" cap="none" spc="0" normalizeH="0" baseline="0" noProof="0" dirty="0">
              <a:ln>
                <a:noFill/>
              </a:ln>
              <a:solidFill>
                <a:prstClr val="black"/>
              </a:solidFill>
              <a:effectLst/>
              <a:uLnTx/>
              <a:uFillTx/>
              <a:latin typeface="Arial"/>
              <a:ea typeface="+mn-ea"/>
              <a:cs typeface="Arial" charset="0"/>
            </a:endParaRPr>
          </a:p>
        </p:txBody>
      </p:sp>
      <p:pic>
        <p:nvPicPr>
          <p:cNvPr id="13" name="Afbeelding 12">
            <a:extLst>
              <a:ext uri="{FF2B5EF4-FFF2-40B4-BE49-F238E27FC236}">
                <a16:creationId xmlns:a16="http://schemas.microsoft.com/office/drawing/2014/main" id="{F692A6C5-C7D7-4FE1-AFEA-D145F20979F4}"/>
              </a:ext>
            </a:extLst>
          </p:cNvPr>
          <p:cNvPicPr>
            <a:picLocks noChangeAspect="1"/>
          </p:cNvPicPr>
          <p:nvPr/>
        </p:nvPicPr>
        <p:blipFill>
          <a:blip r:embed="rId6"/>
          <a:stretch>
            <a:fillRect/>
          </a:stretch>
        </p:blipFill>
        <p:spPr>
          <a:xfrm>
            <a:off x="1305690" y="3451596"/>
            <a:ext cx="1056128" cy="1056128"/>
          </a:xfrm>
          <a:prstGeom prst="rect">
            <a:avLst/>
          </a:prstGeom>
        </p:spPr>
      </p:pic>
      <p:sp>
        <p:nvSpPr>
          <p:cNvPr id="15" name="Tekstvak 14">
            <a:extLst>
              <a:ext uri="{FF2B5EF4-FFF2-40B4-BE49-F238E27FC236}">
                <a16:creationId xmlns:a16="http://schemas.microsoft.com/office/drawing/2014/main" id="{ECCBD833-270F-44B9-A59E-CEE3D7A93615}"/>
              </a:ext>
            </a:extLst>
          </p:cNvPr>
          <p:cNvSpPr txBox="1"/>
          <p:nvPr/>
        </p:nvSpPr>
        <p:spPr bwMode="auto">
          <a:xfrm>
            <a:off x="2343149" y="3740175"/>
            <a:ext cx="5410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harlie Text"/>
                <a:ea typeface="+mn-ea"/>
                <a:cs typeface="+mn-cs"/>
              </a:rPr>
              <a:t>Max Planck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Institute</a:t>
            </a:r>
            <a:r>
              <a:rPr kumimoji="0" lang="nl-NL" sz="2000" b="0" i="0" u="none" strike="noStrike" kern="1200" cap="none" spc="0" normalizeH="0" baseline="0" noProof="0" dirty="0">
                <a:ln>
                  <a:noFill/>
                </a:ln>
                <a:solidFill>
                  <a:prstClr val="black"/>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for</a:t>
            </a:r>
            <a:r>
              <a:rPr kumimoji="0" lang="nl-NL" sz="2000" b="0" i="0" u="none" strike="noStrike" kern="1200" cap="none" spc="0" normalizeH="0" baseline="0" noProof="0" dirty="0">
                <a:ln>
                  <a:noFill/>
                </a:ln>
                <a:solidFill>
                  <a:prstClr val="black"/>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Psycholinguistics</a:t>
            </a:r>
            <a:endParaRPr kumimoji="0" lang="nl-NL" sz="2000" b="0" i="0" u="none" strike="noStrike" kern="1200" cap="none" spc="0" normalizeH="0" baseline="0" noProof="0" dirty="0">
              <a:ln>
                <a:noFill/>
              </a:ln>
              <a:solidFill>
                <a:prstClr val="black"/>
              </a:solidFill>
              <a:effectLst/>
              <a:uLnTx/>
              <a:uFillTx/>
              <a:latin typeface="Charlie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 name="Tekstvak 14">
            <a:extLst>
              <a:ext uri="{FF2B5EF4-FFF2-40B4-BE49-F238E27FC236}">
                <a16:creationId xmlns:a16="http://schemas.microsoft.com/office/drawing/2014/main" id="{642E4A10-A068-4A00-8784-E8BF81582DD4}"/>
              </a:ext>
            </a:extLst>
          </p:cNvPr>
          <p:cNvSpPr txBox="1"/>
          <p:nvPr/>
        </p:nvSpPr>
        <p:spPr bwMode="auto">
          <a:xfrm>
            <a:off x="2343149" y="4662138"/>
            <a:ext cx="5410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harlie Text"/>
                <a:ea typeface="+mn-ea"/>
                <a:cs typeface="+mn-cs"/>
              </a:rPr>
              <a:t>Max Planck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Institute</a:t>
            </a:r>
            <a:r>
              <a:rPr kumimoji="0" lang="nl-NL" sz="2000" b="0" i="0" u="none" strike="noStrike" kern="1200" cap="none" spc="0" normalizeH="0" baseline="0" noProof="0" dirty="0">
                <a:ln>
                  <a:noFill/>
                </a:ln>
                <a:solidFill>
                  <a:prstClr val="black"/>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for</a:t>
            </a:r>
            <a:r>
              <a:rPr kumimoji="0" lang="nl-NL" sz="2000" b="0" i="0" u="none" strike="noStrike" kern="1200" cap="none" spc="0" normalizeH="0" baseline="0" noProof="0" dirty="0">
                <a:ln>
                  <a:noFill/>
                </a:ln>
                <a:solidFill>
                  <a:prstClr val="black"/>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Psycholinguistics</a:t>
            </a:r>
            <a:endParaRPr kumimoji="0" lang="nl-NL" sz="2000" b="0" i="0" u="none" strike="noStrike" kern="1200" cap="none" spc="0" normalizeH="0" baseline="0" noProof="0" dirty="0">
              <a:ln>
                <a:noFill/>
              </a:ln>
              <a:solidFill>
                <a:prstClr val="black"/>
              </a:solidFill>
              <a:effectLst/>
              <a:uLnTx/>
              <a:uFillTx/>
              <a:latin typeface="Charlie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1" name="Picture 10">
            <a:extLst>
              <a:ext uri="{FF2B5EF4-FFF2-40B4-BE49-F238E27FC236}">
                <a16:creationId xmlns:a16="http://schemas.microsoft.com/office/drawing/2014/main" id="{A9130657-92AA-44DB-A008-FE4DDE8B0375}"/>
              </a:ext>
            </a:extLst>
          </p:cNvPr>
          <p:cNvPicPr>
            <a:picLocks noChangeAspect="1"/>
          </p:cNvPicPr>
          <p:nvPr/>
        </p:nvPicPr>
        <p:blipFill>
          <a:blip r:embed="rId7"/>
          <a:stretch>
            <a:fillRect/>
          </a:stretch>
        </p:blipFill>
        <p:spPr>
          <a:xfrm>
            <a:off x="1049153" y="4522468"/>
            <a:ext cx="1212154" cy="678806"/>
          </a:xfrm>
          <a:prstGeom prst="rect">
            <a:avLst/>
          </a:prstGeom>
        </p:spPr>
      </p:pic>
      <p:sp>
        <p:nvSpPr>
          <p:cNvPr id="21" name="Text Placeholder 2">
            <a:extLst>
              <a:ext uri="{FF2B5EF4-FFF2-40B4-BE49-F238E27FC236}">
                <a16:creationId xmlns:a16="http://schemas.microsoft.com/office/drawing/2014/main" id="{F79BA530-0BFE-4F76-B7E4-F405E06D34AA}"/>
              </a:ext>
            </a:extLst>
          </p:cNvPr>
          <p:cNvSpPr>
            <a:spLocks noGrp="1"/>
          </p:cNvSpPr>
          <p:nvPr>
            <p:ph type="body" sz="quarter" idx="16"/>
          </p:nvPr>
        </p:nvSpPr>
        <p:spPr>
          <a:xfrm>
            <a:off x="0" y="0"/>
            <a:ext cx="12192000" cy="313200"/>
          </a:xfrm>
          <a:effectLst/>
        </p:spPr>
        <p:txBody>
          <a:bodyPr/>
          <a:lstStyle/>
          <a:p>
            <a:r>
              <a:rPr lang="nl-NL" dirty="0"/>
              <a:t>ANNIEK CORPORAAL |  </a:t>
            </a:r>
            <a:r>
              <a:rPr lang="nl-NL" dirty="0" err="1"/>
              <a:t>communications</a:t>
            </a:r>
            <a:r>
              <a:rPr lang="nl-NL" dirty="0"/>
              <a:t> team |  17 DECEMBER 2024</a:t>
            </a:r>
          </a:p>
        </p:txBody>
      </p:sp>
      <p:sp>
        <p:nvSpPr>
          <p:cNvPr id="5" name="Rectangle 4">
            <a:extLst>
              <a:ext uri="{FF2B5EF4-FFF2-40B4-BE49-F238E27FC236}">
                <a16:creationId xmlns:a16="http://schemas.microsoft.com/office/drawing/2014/main" id="{8A952714-4BC9-4A6D-96A2-C87B3BBD8993}"/>
              </a:ext>
            </a:extLst>
          </p:cNvPr>
          <p:cNvSpPr/>
          <p:nvPr/>
        </p:nvSpPr>
        <p:spPr>
          <a:xfrm>
            <a:off x="905822" y="2524149"/>
            <a:ext cx="1677890" cy="927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CDF9CDAE-977F-4E82-9E6F-83D7277FC122}"/>
              </a:ext>
            </a:extLst>
          </p:cNvPr>
          <p:cNvPicPr>
            <a:picLocks noChangeAspect="1"/>
          </p:cNvPicPr>
          <p:nvPr/>
        </p:nvPicPr>
        <p:blipFill>
          <a:blip r:embed="rId8"/>
          <a:stretch>
            <a:fillRect/>
          </a:stretch>
        </p:blipFill>
        <p:spPr>
          <a:xfrm>
            <a:off x="1458877" y="2622634"/>
            <a:ext cx="678806" cy="678806"/>
          </a:xfrm>
          <a:prstGeom prst="rect">
            <a:avLst/>
          </a:prstGeom>
        </p:spPr>
      </p:pic>
      <p:sp>
        <p:nvSpPr>
          <p:cNvPr id="23" name="Tekstvak 11">
            <a:extLst>
              <a:ext uri="{FF2B5EF4-FFF2-40B4-BE49-F238E27FC236}">
                <a16:creationId xmlns:a16="http://schemas.microsoft.com/office/drawing/2014/main" id="{8FDACC8C-A9A9-4DAE-A7A6-1752995DCEBE}"/>
              </a:ext>
            </a:extLst>
          </p:cNvPr>
          <p:cNvSpPr txBox="1"/>
          <p:nvPr/>
        </p:nvSpPr>
        <p:spPr bwMode="auto">
          <a:xfrm>
            <a:off x="2369733" y="2724512"/>
            <a:ext cx="57435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harlie Text"/>
                <a:ea typeface="+mn-ea"/>
                <a:cs typeface="+mn-cs"/>
              </a:rPr>
              <a:t>@</a:t>
            </a:r>
            <a:r>
              <a:rPr kumimoji="0" lang="nl-NL" sz="2000" b="0" i="0" u="none" strike="noStrike" kern="1200" cap="none" spc="0" normalizeH="0" baseline="0" noProof="0" dirty="0" err="1">
                <a:ln>
                  <a:noFill/>
                </a:ln>
                <a:solidFill>
                  <a:prstClr val="black"/>
                </a:solidFill>
                <a:effectLst/>
                <a:uLnTx/>
                <a:uFillTx/>
                <a:latin typeface="Charlie Text"/>
                <a:ea typeface="+mn-ea"/>
                <a:cs typeface="+mn-cs"/>
              </a:rPr>
              <a:t>mpi_nl</a:t>
            </a:r>
            <a:endParaRPr kumimoji="0" lang="nl-NL" sz="2000" b="0" i="0" u="none" strike="noStrike" kern="1200" cap="none" spc="0" normalizeH="0" baseline="0" noProof="0" dirty="0">
              <a:ln>
                <a:noFill/>
              </a:ln>
              <a:solidFill>
                <a:prstClr val="black"/>
              </a:solidFill>
              <a:effectLst/>
              <a:uLnTx/>
              <a:uFillTx/>
              <a:latin typeface="Charlie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65676B"/>
                </a:solidFill>
                <a:effectLst/>
                <a:uLnTx/>
                <a:uFillTx/>
                <a:latin typeface="Arial"/>
                <a:ea typeface="+mn-ea"/>
                <a:cs typeface="+mn-cs"/>
              </a:rPr>
              <a:t> </a:t>
            </a:r>
            <a:br>
              <a:rPr kumimoji="0" lang="nl-NL" sz="2000" b="0" i="0" u="none" strike="noStrike" kern="1200" cap="none" spc="0" normalizeH="0" baseline="0" noProof="0" dirty="0">
                <a:ln>
                  <a:noFill/>
                </a:ln>
                <a:solidFill>
                  <a:srgbClr val="65676B"/>
                </a:solidFill>
                <a:effectLst/>
                <a:uLnTx/>
                <a:uFillTx/>
                <a:latin typeface="Arial"/>
                <a:ea typeface="+mn-ea"/>
                <a:cs typeface="+mn-cs"/>
              </a:rPr>
            </a:br>
            <a:endParaRPr kumimoji="0" lang="nl-NL" sz="2000" b="0" i="0" u="none" strike="noStrike" kern="1200" cap="none" spc="0" normalizeH="0" baseline="0" noProof="0" dirty="0">
              <a:ln>
                <a:noFill/>
              </a:ln>
              <a:solidFill>
                <a:prstClr val="black"/>
              </a:solidFill>
              <a:effectLst/>
              <a:uLnTx/>
              <a:uFillTx/>
              <a:latin typeface="Arial"/>
              <a:ea typeface="+mn-ea"/>
              <a:cs typeface="Arial" charset="0"/>
            </a:endParaRPr>
          </a:p>
        </p:txBody>
      </p:sp>
      <p:pic>
        <p:nvPicPr>
          <p:cNvPr id="9218" name="Picture 2" descr="https://images.seeklogo.com/logo-png/52/1/bluesky-logo-png_seeklogo-520643.png">
            <a:extLst>
              <a:ext uri="{FF2B5EF4-FFF2-40B4-BE49-F238E27FC236}">
                <a16:creationId xmlns:a16="http://schemas.microsoft.com/office/drawing/2014/main" id="{B6FC9EC1-E1AE-446A-A333-B5C05B8231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5690" y="1475885"/>
            <a:ext cx="877604" cy="8776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1C70634-6645-46EC-9EA9-52A40D82F9B3}"/>
              </a:ext>
            </a:extLst>
          </p:cNvPr>
          <p:cNvPicPr>
            <a:picLocks noChangeAspect="1"/>
          </p:cNvPicPr>
          <p:nvPr/>
        </p:nvPicPr>
        <p:blipFill rotWithShape="1">
          <a:blip r:embed="rId10"/>
          <a:srcRect t="16279" r="23953" b="15349"/>
          <a:stretch/>
        </p:blipFill>
        <p:spPr>
          <a:xfrm>
            <a:off x="7077799" y="1487976"/>
            <a:ext cx="4527751" cy="2289838"/>
          </a:xfrm>
          <a:prstGeom prst="rect">
            <a:avLst/>
          </a:prstGeom>
        </p:spPr>
      </p:pic>
    </p:spTree>
    <p:extLst>
      <p:ext uri="{BB962C8B-B14F-4D97-AF65-F5344CB8AC3E}">
        <p14:creationId xmlns:p14="http://schemas.microsoft.com/office/powerpoint/2010/main" val="2775972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Departures and arrivals</a:t>
            </a:r>
            <a:endParaRPr lang="en-GB" dirty="0"/>
          </a:p>
        </p:txBody>
      </p:sp>
      <p:sp>
        <p:nvSpPr>
          <p:cNvPr id="7" name="Text Placeholder 6"/>
          <p:cNvSpPr>
            <a:spLocks noGrp="1"/>
          </p:cNvSpPr>
          <p:nvPr>
            <p:ph type="body" sz="quarter" idx="16"/>
          </p:nvPr>
        </p:nvSpPr>
        <p:spPr/>
        <p:txBody>
          <a:bodyPr/>
          <a:lstStyle/>
          <a:p>
            <a:r>
              <a:rPr lang="en-US" dirty="0"/>
              <a:t>MPI General Staff Meeting </a:t>
            </a:r>
            <a:r>
              <a:rPr lang="en-US" dirty="0" err="1"/>
              <a:t>december</a:t>
            </a:r>
            <a:r>
              <a:rPr lang="en-US" dirty="0"/>
              <a:t> 17, 2024</a:t>
            </a:r>
          </a:p>
        </p:txBody>
      </p:sp>
      <p:sp>
        <p:nvSpPr>
          <p:cNvPr id="5" name="Text Placeholder 4"/>
          <p:cNvSpPr>
            <a:spLocks noGrp="1"/>
          </p:cNvSpPr>
          <p:nvPr>
            <p:ph type="body" sz="quarter" idx="17"/>
          </p:nvPr>
        </p:nvSpPr>
        <p:spPr>
          <a:xfrm>
            <a:off x="728662" y="1230308"/>
            <a:ext cx="10342992" cy="5627692"/>
          </a:xfrm>
        </p:spPr>
        <p:txBody>
          <a:bodyPr/>
          <a:lstStyle/>
          <a:p>
            <a:pPr marR="525780">
              <a:lnSpc>
                <a:spcPts val="1400"/>
              </a:lnSpc>
              <a:spcAft>
                <a:spcPts val="600"/>
              </a:spcAft>
            </a:pPr>
            <a:r>
              <a:rPr lang="en-US" sz="1400" b="1" dirty="0">
                <a:ea typeface="Times New Roman" panose="02020603050405020304" pitchFamily="18" charset="0"/>
              </a:rPr>
              <a:t>Research Staff (RS), PhD students, other staff and long-term guests leaving</a:t>
            </a:r>
            <a:endParaRPr lang="nl-NL" sz="1400" dirty="0">
              <a:latin typeface="Times New Roman" panose="02020603050405020304" pitchFamily="18" charset="0"/>
              <a:ea typeface="Times New Roman" panose="02020603050405020304" pitchFamily="18" charset="0"/>
            </a:endParaRPr>
          </a:p>
          <a:p>
            <a:endParaRPr lang="nl-NL" sz="900" dirty="0"/>
          </a:p>
          <a:p>
            <a:r>
              <a:rPr lang="en-GB" sz="1400" dirty="0"/>
              <a:t>Han Sloetjes		31.12.24</a:t>
            </a:r>
            <a:endParaRPr lang="nl-NL" sz="1400" dirty="0"/>
          </a:p>
          <a:p>
            <a:r>
              <a:rPr lang="en-GB" sz="1400" dirty="0"/>
              <a:t>Cas Coopmans		31.12.24</a:t>
            </a:r>
            <a:endParaRPr lang="nl-NL" sz="1400" dirty="0"/>
          </a:p>
          <a:p>
            <a:r>
              <a:rPr lang="en-GB" sz="1400" dirty="0"/>
              <a:t>Lucía de Hoyos Gonzalez	31.12.24</a:t>
            </a:r>
            <a:endParaRPr lang="nl-NL" sz="1400" dirty="0"/>
          </a:p>
          <a:p>
            <a:r>
              <a:rPr lang="en-GB" sz="1400" dirty="0"/>
              <a:t>Rong Ding			31.12.24</a:t>
            </a:r>
            <a:endParaRPr lang="nl-NL" sz="1400" dirty="0"/>
          </a:p>
          <a:p>
            <a:r>
              <a:rPr lang="en-GB" sz="1400" dirty="0"/>
              <a:t>Anita Slonimska		14.01.25</a:t>
            </a:r>
            <a:endParaRPr lang="nl-NL" sz="1400" dirty="0"/>
          </a:p>
          <a:p>
            <a:r>
              <a:rPr lang="en-GB" sz="1400" dirty="0"/>
              <a:t>Orhun Uluşahin		14.01.25</a:t>
            </a:r>
            <a:endParaRPr lang="nl-NL" sz="1400" dirty="0"/>
          </a:p>
          <a:p>
            <a:r>
              <a:rPr lang="en-GB" sz="1400" dirty="0"/>
              <a:t>Benedicte Mbala-Nguyen	31.01.25</a:t>
            </a:r>
            <a:endParaRPr lang="nl-NL" sz="1400" dirty="0"/>
          </a:p>
          <a:p>
            <a:r>
              <a:rPr lang="en-GB" sz="1400" dirty="0"/>
              <a:t>Gabriela Garrido		31.01.25</a:t>
            </a:r>
            <a:endParaRPr lang="nl-NL" sz="1400" dirty="0"/>
          </a:p>
          <a:p>
            <a:r>
              <a:rPr lang="en-GB" sz="1400" dirty="0"/>
              <a:t>Johan Ros			31.01.25</a:t>
            </a:r>
            <a:endParaRPr lang="nl-NL" sz="1400" dirty="0"/>
          </a:p>
          <a:p>
            <a:r>
              <a:rPr lang="en-GB" sz="1400" dirty="0" err="1"/>
              <a:t>Deema</a:t>
            </a:r>
            <a:r>
              <a:rPr lang="en-GB" sz="1400" dirty="0"/>
              <a:t> </a:t>
            </a:r>
            <a:r>
              <a:rPr lang="en-GB" sz="1400" dirty="0" err="1"/>
              <a:t>Takaleh</a:t>
            </a:r>
            <a:r>
              <a:rPr lang="en-GB" sz="1400" dirty="0"/>
              <a:t>		28.02.25    </a:t>
            </a:r>
            <a:endParaRPr lang="nl-NL" sz="1400" dirty="0"/>
          </a:p>
          <a:p>
            <a:r>
              <a:rPr lang="en-GB" sz="1400" dirty="0"/>
              <a:t>Ciske Jansen		28.02.25</a:t>
            </a:r>
          </a:p>
          <a:p>
            <a:r>
              <a:rPr lang="en-GB" sz="1400" dirty="0"/>
              <a:t>Eric Fleischer		28.02.25</a:t>
            </a:r>
            <a:endParaRPr lang="nl-NL" sz="1400" dirty="0"/>
          </a:p>
          <a:p>
            <a:r>
              <a:rPr lang="it-IT" sz="1400" dirty="0"/>
              <a:t>Martina Mellana		14.03.25</a:t>
            </a:r>
            <a:endParaRPr lang="nl-NL" sz="1400" dirty="0"/>
          </a:p>
          <a:p>
            <a:pPr>
              <a:lnSpc>
                <a:spcPts val="1400"/>
              </a:lnSpc>
              <a:spcAft>
                <a:spcPts val="0"/>
              </a:spcAft>
              <a:tabLst>
                <a:tab pos="-670560" algn="l"/>
                <a:tab pos="-538480" algn="l"/>
                <a:tab pos="-179070" algn="l"/>
                <a:tab pos="180340" algn="l"/>
                <a:tab pos="539750" algn="l"/>
                <a:tab pos="2700020" algn="l"/>
                <a:tab pos="3168015" algn="l"/>
                <a:tab pos="3959860" algn="l"/>
                <a:tab pos="4391660" algn="l"/>
                <a:tab pos="4855845" algn="l"/>
                <a:tab pos="5215890" algn="l"/>
                <a:tab pos="5575300" algn="l"/>
                <a:tab pos="5934710" algn="l"/>
                <a:tab pos="6294755" algn="l"/>
                <a:tab pos="6654165" algn="l"/>
                <a:tab pos="7014210" algn="l"/>
                <a:tab pos="7373620" algn="l"/>
                <a:tab pos="7733030" algn="l"/>
                <a:tab pos="8093075" algn="l"/>
              </a:tabLst>
            </a:pPr>
            <a:endParaRPr lang="en-US" sz="1400" dirty="0">
              <a:latin typeface="Times New Roman" panose="02020603050405020304" pitchFamily="18" charset="0"/>
              <a:ea typeface="Times New Roman" panose="02020603050405020304" pitchFamily="18" charset="0"/>
            </a:endParaRPr>
          </a:p>
          <a:p>
            <a:pPr>
              <a:lnSpc>
                <a:spcPts val="1400"/>
              </a:lnSpc>
              <a:spcAft>
                <a:spcPts val="0"/>
              </a:spcAft>
              <a:tabLst>
                <a:tab pos="-670560" algn="l"/>
                <a:tab pos="-538480" algn="l"/>
                <a:tab pos="-179070" algn="l"/>
                <a:tab pos="180340" algn="l"/>
                <a:tab pos="539750" algn="l"/>
                <a:tab pos="2700020" algn="l"/>
                <a:tab pos="3168015" algn="l"/>
                <a:tab pos="3959860" algn="l"/>
                <a:tab pos="4391660" algn="l"/>
                <a:tab pos="4855845" algn="l"/>
                <a:tab pos="5215890" algn="l"/>
                <a:tab pos="5575300" algn="l"/>
                <a:tab pos="5934710" algn="l"/>
                <a:tab pos="6294755" algn="l"/>
                <a:tab pos="6654165" algn="l"/>
                <a:tab pos="7014210" algn="l"/>
                <a:tab pos="7373620" algn="l"/>
                <a:tab pos="7733030" algn="l"/>
                <a:tab pos="8093075" algn="l"/>
              </a:tabLst>
            </a:pPr>
            <a:endParaRPr lang="en-US" sz="1400" dirty="0">
              <a:latin typeface="Times New Roman" panose="02020603050405020304" pitchFamily="18" charset="0"/>
              <a:ea typeface="Times New Roman" panose="02020603050405020304" pitchFamily="18" charset="0"/>
            </a:endParaRPr>
          </a:p>
          <a:p>
            <a:pPr>
              <a:lnSpc>
                <a:spcPts val="1400"/>
              </a:lnSpc>
              <a:spcAft>
                <a:spcPts val="600"/>
              </a:spcAft>
              <a:tabLst>
                <a:tab pos="-669925" algn="l"/>
                <a:tab pos="-538163" algn="l"/>
                <a:tab pos="-177800" algn="l"/>
                <a:tab pos="179388" algn="l"/>
                <a:tab pos="539750" algn="l"/>
                <a:tab pos="2698750" algn="l"/>
                <a:tab pos="3167063" algn="l"/>
                <a:tab pos="3959225" algn="l"/>
                <a:tab pos="4391025" algn="l"/>
                <a:tab pos="4854575" algn="l"/>
                <a:tab pos="5207000" algn="l"/>
                <a:tab pos="6294438" algn="l"/>
                <a:tab pos="6372225" algn="l"/>
                <a:tab pos="6653213" algn="l"/>
                <a:tab pos="7372350" algn="l"/>
                <a:tab pos="7732713" algn="l"/>
                <a:tab pos="8093075" algn="l"/>
              </a:tabLst>
            </a:pPr>
            <a:r>
              <a:rPr lang="en-US" sz="1400" b="1" dirty="0">
                <a:ea typeface="Times New Roman" panose="02020603050405020304" pitchFamily="18" charset="0"/>
              </a:rPr>
              <a:t>New Research Staff (RS), PhD students and other staff (present)   		Department/Group	</a:t>
            </a:r>
            <a:endParaRPr lang="nl-NL" sz="1400" dirty="0">
              <a:latin typeface="Times New Roman" panose="02020603050405020304" pitchFamily="18" charset="0"/>
              <a:ea typeface="Times New Roman" panose="02020603050405020304" pitchFamily="18" charset="0"/>
            </a:endParaRPr>
          </a:p>
          <a:p>
            <a:pPr>
              <a:lnSpc>
                <a:spcPts val="1400"/>
              </a:lnSpc>
              <a:spcAft>
                <a:spcPts val="0"/>
              </a:spcAft>
              <a:tabLst>
                <a:tab pos="-670560" algn="l"/>
                <a:tab pos="-538480" algn="l"/>
                <a:tab pos="-179070" algn="l"/>
                <a:tab pos="180340" algn="l"/>
                <a:tab pos="539750" algn="l"/>
                <a:tab pos="2700020" algn="l"/>
                <a:tab pos="3168015" algn="l"/>
                <a:tab pos="3959860" algn="l"/>
                <a:tab pos="4391660" algn="l"/>
                <a:tab pos="4855845" algn="l"/>
                <a:tab pos="5215890" algn="l"/>
                <a:tab pos="5575300" algn="l"/>
                <a:tab pos="5934710" algn="l"/>
                <a:tab pos="6294755" algn="l"/>
                <a:tab pos="6654165" algn="l"/>
                <a:tab pos="7014210" algn="l"/>
                <a:tab pos="7373620" algn="l"/>
                <a:tab pos="7733030" algn="l"/>
                <a:tab pos="8093075" algn="l"/>
              </a:tabLst>
            </a:pPr>
            <a:endParaRPr lang="en-US" sz="1400" dirty="0">
              <a:latin typeface="Times New Roman" panose="02020603050405020304" pitchFamily="18" charset="0"/>
              <a:ea typeface="Times New Roman" panose="02020603050405020304" pitchFamily="18" charset="0"/>
            </a:endParaRPr>
          </a:p>
          <a:p>
            <a:r>
              <a:rPr lang="en-GB" sz="1400" dirty="0"/>
              <a:t>Selim Sametoglu	RS	01.10.24				Language Development</a:t>
            </a:r>
            <a:endParaRPr lang="nl-NL" sz="1400" dirty="0"/>
          </a:p>
          <a:p>
            <a:r>
              <a:rPr lang="en-GB" sz="1400" dirty="0" err="1"/>
              <a:t>Helin</a:t>
            </a:r>
            <a:r>
              <a:rPr lang="en-GB" sz="1400" dirty="0"/>
              <a:t> </a:t>
            </a:r>
            <a:r>
              <a:rPr lang="en-GB" sz="1400" dirty="0" err="1"/>
              <a:t>Erden</a:t>
            </a:r>
            <a:r>
              <a:rPr lang="en-GB" sz="1400" dirty="0"/>
              <a:t>	RA	01.10.24				Psychology of Language</a:t>
            </a:r>
            <a:endParaRPr lang="nl-NL" sz="1400" dirty="0"/>
          </a:p>
          <a:p>
            <a:r>
              <a:rPr lang="en-GB" sz="1400" dirty="0"/>
              <a:t>Jule Hafermann	PhD	15.10.24				Language Development</a:t>
            </a:r>
            <a:endParaRPr lang="nl-NL" sz="1400" dirty="0"/>
          </a:p>
          <a:p>
            <a:r>
              <a:rPr lang="en-GB" sz="1400" dirty="0"/>
              <a:t>Nicole Ng		PhD	01.11.24				Language and Genetics</a:t>
            </a:r>
            <a:endParaRPr lang="nl-NL" sz="1400" dirty="0"/>
          </a:p>
          <a:p>
            <a:r>
              <a:rPr lang="en-US" sz="1400" dirty="0"/>
              <a:t>Teun van Gils                                  01.12.24                     			Technical Group</a:t>
            </a:r>
            <a:endParaRPr lang="nl-NL" sz="1400" dirty="0"/>
          </a:p>
          <a:p>
            <a:endParaRPr lang="en-US" sz="1600" dirty="0">
              <a:latin typeface="+mn-lt"/>
              <a:cs typeface="Calibri" panose="020F0502020204030204" pitchFamily="34" charset="0"/>
            </a:endParaRPr>
          </a:p>
          <a:p>
            <a:r>
              <a:rPr lang="en-US" sz="1200" dirty="0">
                <a:latin typeface="+mn-lt"/>
                <a:cs typeface="Calibri" panose="020F0502020204030204" pitchFamily="34" charset="0"/>
              </a:rPr>
              <a:t> </a:t>
            </a:r>
            <a:endParaRPr lang="nl-NL" sz="1200" dirty="0">
              <a:latin typeface="+mn-lt"/>
              <a:cs typeface="Calibri" panose="020F0502020204030204" pitchFamily="34" charset="0"/>
            </a:endParaRPr>
          </a:p>
          <a:p>
            <a:endParaRPr lang="en-GB" sz="1200" dirty="0">
              <a:latin typeface="+mn-lt"/>
              <a:cs typeface="Calibri" panose="020F0502020204030204" pitchFamily="34" charset="0"/>
            </a:endParaRPr>
          </a:p>
        </p:txBody>
      </p:sp>
    </p:spTree>
    <p:extLst>
      <p:ext uri="{BB962C8B-B14F-4D97-AF65-F5344CB8AC3E}">
        <p14:creationId xmlns:p14="http://schemas.microsoft.com/office/powerpoint/2010/main" val="1481802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E53732-70E8-116C-2E68-1D6DB55C793A}"/>
              </a:ext>
            </a:extLst>
          </p:cNvPr>
          <p:cNvSpPr>
            <a:spLocks noGrp="1"/>
          </p:cNvSpPr>
          <p:nvPr>
            <p:ph type="body" sz="quarter" idx="14"/>
          </p:nvPr>
        </p:nvSpPr>
        <p:spPr/>
        <p:txBody>
          <a:bodyPr/>
          <a:lstStyle/>
          <a:p>
            <a:endParaRPr lang="nl-NL"/>
          </a:p>
        </p:txBody>
      </p:sp>
      <p:sp>
        <p:nvSpPr>
          <p:cNvPr id="3" name="Tijdelijke aanduiding voor tekst 2">
            <a:extLst>
              <a:ext uri="{FF2B5EF4-FFF2-40B4-BE49-F238E27FC236}">
                <a16:creationId xmlns:a16="http://schemas.microsoft.com/office/drawing/2014/main" id="{4BA49608-8B75-A457-C4C8-FCF4593B0593}"/>
              </a:ext>
            </a:extLst>
          </p:cNvPr>
          <p:cNvSpPr>
            <a:spLocks noGrp="1"/>
          </p:cNvSpPr>
          <p:nvPr>
            <p:ph type="body" sz="quarter" idx="16"/>
          </p:nvPr>
        </p:nvSpPr>
        <p:spPr/>
        <p:txBody>
          <a:bodyPr/>
          <a:lstStyle/>
          <a:p>
            <a:r>
              <a:rPr lang="nl-NL" dirty="0"/>
              <a:t>  </a:t>
            </a:r>
          </a:p>
          <a:p>
            <a:endParaRPr lang="nl-NL" dirty="0"/>
          </a:p>
        </p:txBody>
      </p:sp>
      <p:sp>
        <p:nvSpPr>
          <p:cNvPr id="4" name="Tijdelijke aanduiding voor tekst 3">
            <a:extLst>
              <a:ext uri="{FF2B5EF4-FFF2-40B4-BE49-F238E27FC236}">
                <a16:creationId xmlns:a16="http://schemas.microsoft.com/office/drawing/2014/main" id="{F03AC199-B77D-F2C4-150C-61011BC3A0BA}"/>
              </a:ext>
            </a:extLst>
          </p:cNvPr>
          <p:cNvSpPr>
            <a:spLocks noGrp="1"/>
          </p:cNvSpPr>
          <p:nvPr>
            <p:ph type="body" sz="quarter" idx="17"/>
          </p:nvPr>
        </p:nvSpPr>
        <p:spPr/>
        <p:txBody>
          <a:bodyPr/>
          <a:lstStyle/>
          <a:p>
            <a:endParaRPr lang="nl-NL" dirty="0"/>
          </a:p>
        </p:txBody>
      </p:sp>
      <p:pic>
        <p:nvPicPr>
          <p:cNvPr id="6" name="Afbeelding 5">
            <a:extLst>
              <a:ext uri="{FF2B5EF4-FFF2-40B4-BE49-F238E27FC236}">
                <a16:creationId xmlns:a16="http://schemas.microsoft.com/office/drawing/2014/main" id="{070BB25F-2C99-47E3-BDCF-896764DD254F}"/>
              </a:ext>
            </a:extLst>
          </p:cNvPr>
          <p:cNvPicPr>
            <a:picLocks noChangeAspect="1"/>
          </p:cNvPicPr>
          <p:nvPr/>
        </p:nvPicPr>
        <p:blipFill rotWithShape="1">
          <a:blip r:embed="rId2">
            <a:extLst>
              <a:ext uri="{28A0092B-C50C-407E-A947-70E740481C1C}">
                <a14:useLocalDpi xmlns:a14="http://schemas.microsoft.com/office/drawing/2010/main" val="0"/>
              </a:ext>
            </a:extLst>
          </a:blip>
          <a:srcRect t="5873"/>
          <a:stretch/>
        </p:blipFill>
        <p:spPr>
          <a:xfrm>
            <a:off x="0" y="403123"/>
            <a:ext cx="12192000" cy="6454448"/>
          </a:xfrm>
          <a:prstGeom prst="rect">
            <a:avLst/>
          </a:prstGeom>
        </p:spPr>
      </p:pic>
      <p:sp>
        <p:nvSpPr>
          <p:cNvPr id="7" name="Text Placeholder 2">
            <a:extLst>
              <a:ext uri="{FF2B5EF4-FFF2-40B4-BE49-F238E27FC236}">
                <a16:creationId xmlns:a16="http://schemas.microsoft.com/office/drawing/2014/main" id="{594A0B47-7938-40D3-936D-7B004096C231}"/>
              </a:ext>
            </a:extLst>
          </p:cNvPr>
          <p:cNvSpPr txBox="1">
            <a:spLocks/>
          </p:cNvSpPr>
          <p:nvPr/>
        </p:nvSpPr>
        <p:spPr>
          <a:xfrm>
            <a:off x="0" y="0"/>
            <a:ext cx="12192000" cy="312738"/>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DECEMBER 2024</a:t>
            </a:r>
          </a:p>
        </p:txBody>
      </p:sp>
      <p:sp>
        <p:nvSpPr>
          <p:cNvPr id="8" name="Rectangle 7">
            <a:extLst>
              <a:ext uri="{FF2B5EF4-FFF2-40B4-BE49-F238E27FC236}">
                <a16:creationId xmlns:a16="http://schemas.microsoft.com/office/drawing/2014/main" id="{DD2AD843-E77B-4B93-BD4B-158F6734D626}"/>
              </a:ext>
            </a:extLst>
          </p:cNvPr>
          <p:cNvSpPr/>
          <p:nvPr/>
        </p:nvSpPr>
        <p:spPr>
          <a:xfrm>
            <a:off x="3631696" y="2699955"/>
            <a:ext cx="4928608" cy="8543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Into</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blogging? </a:t>
            </a: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Join</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our</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blogger’s</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team!</a:t>
            </a:r>
          </a:p>
        </p:txBody>
      </p:sp>
      <p:sp>
        <p:nvSpPr>
          <p:cNvPr id="9" name="Rectangle 8">
            <a:extLst>
              <a:ext uri="{FF2B5EF4-FFF2-40B4-BE49-F238E27FC236}">
                <a16:creationId xmlns:a16="http://schemas.microsoft.com/office/drawing/2014/main" id="{983E8BEB-24C2-4964-9DE6-1EFD1800E687}"/>
              </a:ext>
            </a:extLst>
          </p:cNvPr>
          <p:cNvSpPr/>
          <p:nvPr/>
        </p:nvSpPr>
        <p:spPr>
          <a:xfrm>
            <a:off x="3631696" y="3687628"/>
            <a:ext cx="4928608" cy="9783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Send</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a:t>
            </a: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an</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email </a:t>
            </a:r>
            <a:r>
              <a:rPr kumimoji="0" lang="nl-NL" sz="2000" b="0" i="0" u="none" strike="noStrike" kern="1200" cap="none" spc="0" normalizeH="0" baseline="0" noProof="0" dirty="0" err="1">
                <a:ln>
                  <a:noFill/>
                </a:ln>
                <a:solidFill>
                  <a:prstClr val="white"/>
                </a:solidFill>
                <a:effectLst/>
                <a:uLnTx/>
                <a:uFillTx/>
                <a:latin typeface="Charlie Text"/>
                <a:ea typeface="+mn-ea"/>
                <a:cs typeface="+mn-cs"/>
              </a:rPr>
              <a:t>to</a:t>
            </a:r>
            <a:r>
              <a:rPr kumimoji="0" lang="nl-NL" sz="2000" b="0" i="0" u="none" strike="noStrike" kern="1200" cap="none" spc="0" normalizeH="0" baseline="0" noProof="0" dirty="0">
                <a:ln>
                  <a:noFill/>
                </a:ln>
                <a:solidFill>
                  <a:prstClr val="white"/>
                </a:solidFill>
                <a:effectLst/>
                <a:uLnTx/>
                <a:uFillTx/>
                <a:latin typeface="Charlie Text"/>
                <a:ea typeface="+mn-ea"/>
                <a:cs typeface="+mn-cs"/>
              </a:rPr>
              <a:t> communications@mpi.nl</a:t>
            </a:r>
          </a:p>
        </p:txBody>
      </p:sp>
    </p:spTree>
    <p:extLst>
      <p:ext uri="{BB962C8B-B14F-4D97-AF65-F5344CB8AC3E}">
        <p14:creationId xmlns:p14="http://schemas.microsoft.com/office/powerpoint/2010/main" val="3718066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E2DB-68BA-00C0-5411-91DE1C7061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167D85-7F11-095C-8CD5-93F99F5E214B}"/>
              </a:ext>
            </a:extLst>
          </p:cNvPr>
          <p:cNvSpPr>
            <a:spLocks noGrp="1"/>
          </p:cNvSpPr>
          <p:nvPr>
            <p:ph type="body" sz="quarter" idx="14"/>
          </p:nvPr>
        </p:nvSpPr>
        <p:spPr/>
        <p:txBody>
          <a:bodyPr/>
          <a:lstStyle/>
          <a:p>
            <a:r>
              <a:rPr lang="nl-NL" dirty="0"/>
              <a:t>Media </a:t>
            </a:r>
            <a:r>
              <a:rPr lang="nl-NL" dirty="0" err="1"/>
              <a:t>Outreach</a:t>
            </a:r>
            <a:r>
              <a:rPr lang="nl-NL" dirty="0"/>
              <a:t>: Grants</a:t>
            </a:r>
          </a:p>
        </p:txBody>
      </p:sp>
      <p:sp>
        <p:nvSpPr>
          <p:cNvPr id="4" name="Text Placeholder 3">
            <a:extLst>
              <a:ext uri="{FF2B5EF4-FFF2-40B4-BE49-F238E27FC236}">
                <a16:creationId xmlns:a16="http://schemas.microsoft.com/office/drawing/2014/main" id="{9C91AA8E-8989-7B59-0D1D-201C7EF660DA}"/>
              </a:ext>
            </a:extLst>
          </p:cNvPr>
          <p:cNvSpPr>
            <a:spLocks noGrp="1"/>
          </p:cNvSpPr>
          <p:nvPr>
            <p:ph type="body" sz="quarter" idx="17"/>
          </p:nvPr>
        </p:nvSpPr>
        <p:spPr>
          <a:xfrm>
            <a:off x="728662" y="1329531"/>
            <a:ext cx="8167688" cy="4198938"/>
          </a:xfrm>
        </p:spPr>
        <p:txBody>
          <a:bodyPr/>
          <a:lstStyle/>
          <a:p>
            <a:endParaRPr lang="nl-NL" dirty="0"/>
          </a:p>
          <a:p>
            <a:r>
              <a:rPr lang="nl-NL" dirty="0"/>
              <a:t> </a:t>
            </a:r>
          </a:p>
          <a:p>
            <a:endParaRPr lang="nl-NL" dirty="0"/>
          </a:p>
        </p:txBody>
      </p:sp>
      <p:pic>
        <p:nvPicPr>
          <p:cNvPr id="7" name="Picture 6">
            <a:extLst>
              <a:ext uri="{FF2B5EF4-FFF2-40B4-BE49-F238E27FC236}">
                <a16:creationId xmlns:a16="http://schemas.microsoft.com/office/drawing/2014/main" id="{072B36F2-2A06-D812-3B9A-5E04369A8006}"/>
              </a:ext>
            </a:extLst>
          </p:cNvPr>
          <p:cNvPicPr>
            <a:picLocks noChangeAspect="1"/>
          </p:cNvPicPr>
          <p:nvPr/>
        </p:nvPicPr>
        <p:blipFill>
          <a:blip r:embed="rId2"/>
          <a:stretch>
            <a:fillRect/>
          </a:stretch>
        </p:blipFill>
        <p:spPr>
          <a:xfrm>
            <a:off x="5688760" y="1087499"/>
            <a:ext cx="5038234" cy="505232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4EFB7CE-AA09-2C63-F5CB-BF2691D1AA04}"/>
              </a:ext>
            </a:extLst>
          </p:cNvPr>
          <p:cNvPicPr>
            <a:picLocks noChangeAspect="1"/>
          </p:cNvPicPr>
          <p:nvPr/>
        </p:nvPicPr>
        <p:blipFill>
          <a:blip r:embed="rId3"/>
          <a:stretch>
            <a:fillRect/>
          </a:stretch>
        </p:blipFill>
        <p:spPr>
          <a:xfrm>
            <a:off x="269197" y="1231162"/>
            <a:ext cx="5097529" cy="379387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A5800EC-C14F-4508-984F-A73A01E1AB90}"/>
              </a:ext>
            </a:extLst>
          </p:cNvPr>
          <p:cNvPicPr>
            <a:picLocks noChangeAspect="1"/>
          </p:cNvPicPr>
          <p:nvPr/>
        </p:nvPicPr>
        <p:blipFill rotWithShape="1">
          <a:blip r:embed="rId4"/>
          <a:srcRect l="20562" t="44892" r="40253" b="8767"/>
          <a:stretch/>
        </p:blipFill>
        <p:spPr>
          <a:xfrm>
            <a:off x="3673788" y="3365733"/>
            <a:ext cx="4534089" cy="3016124"/>
          </a:xfrm>
          <a:prstGeom prst="rect">
            <a:avLst/>
          </a:prstGeom>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E478B07D-2B85-4F5A-915B-F49C1E1F7B88}"/>
              </a:ext>
            </a:extLst>
          </p:cNvPr>
          <p:cNvSpPr txBox="1">
            <a:spLocks noGrp="1"/>
          </p:cNvSpPr>
          <p:nvPr>
            <p:ph type="body" sz="quarter" idx="16"/>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ANNIEK CORPORAAL |  </a:t>
            </a:r>
            <a:r>
              <a:rPr lang="nl-NL" dirty="0" err="1"/>
              <a:t>communications</a:t>
            </a:r>
            <a:r>
              <a:rPr lang="nl-NL" dirty="0"/>
              <a:t> team |  17 DECEMBER 2024</a:t>
            </a:r>
          </a:p>
        </p:txBody>
      </p:sp>
    </p:spTree>
    <p:extLst>
      <p:ext uri="{BB962C8B-B14F-4D97-AF65-F5344CB8AC3E}">
        <p14:creationId xmlns:p14="http://schemas.microsoft.com/office/powerpoint/2010/main" val="3205712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3EA21-2E18-08D5-1765-B8563DBA7741}"/>
              </a:ext>
            </a:extLst>
          </p:cNvPr>
          <p:cNvSpPr>
            <a:spLocks noGrp="1"/>
          </p:cNvSpPr>
          <p:nvPr>
            <p:ph type="body" sz="quarter" idx="14"/>
          </p:nvPr>
        </p:nvSpPr>
        <p:spPr/>
        <p:txBody>
          <a:bodyPr/>
          <a:lstStyle/>
          <a:p>
            <a:r>
              <a:rPr lang="nl-NL" dirty="0"/>
              <a:t>Media </a:t>
            </a:r>
            <a:r>
              <a:rPr lang="nl-NL" dirty="0" err="1"/>
              <a:t>Outreach</a:t>
            </a:r>
            <a:r>
              <a:rPr lang="nl-NL" dirty="0"/>
              <a:t>: Letterprins</a:t>
            </a:r>
          </a:p>
        </p:txBody>
      </p:sp>
      <p:sp>
        <p:nvSpPr>
          <p:cNvPr id="4" name="Text Placeholder 3">
            <a:extLst>
              <a:ext uri="{FF2B5EF4-FFF2-40B4-BE49-F238E27FC236}">
                <a16:creationId xmlns:a16="http://schemas.microsoft.com/office/drawing/2014/main" id="{479239D2-A0D1-8CEE-D101-71AEAA8D263B}"/>
              </a:ext>
            </a:extLst>
          </p:cNvPr>
          <p:cNvSpPr>
            <a:spLocks noGrp="1"/>
          </p:cNvSpPr>
          <p:nvPr>
            <p:ph type="body" sz="quarter" idx="17"/>
          </p:nvPr>
        </p:nvSpPr>
        <p:spPr/>
        <p:txBody>
          <a:bodyPr/>
          <a:lstStyle/>
          <a:p>
            <a:r>
              <a:rPr lang="nl-NL" dirty="0"/>
              <a:t>  </a:t>
            </a:r>
          </a:p>
          <a:p>
            <a:endParaRPr lang="nl-NL" dirty="0"/>
          </a:p>
          <a:p>
            <a:endParaRPr lang="nl-NL" dirty="0"/>
          </a:p>
        </p:txBody>
      </p:sp>
      <p:pic>
        <p:nvPicPr>
          <p:cNvPr id="6" name="Picture 5">
            <a:extLst>
              <a:ext uri="{FF2B5EF4-FFF2-40B4-BE49-F238E27FC236}">
                <a16:creationId xmlns:a16="http://schemas.microsoft.com/office/drawing/2014/main" id="{DDA995B3-373B-A80B-EA55-E715410BCDD6}"/>
              </a:ext>
            </a:extLst>
          </p:cNvPr>
          <p:cNvPicPr>
            <a:picLocks noChangeAspect="1"/>
          </p:cNvPicPr>
          <p:nvPr/>
        </p:nvPicPr>
        <p:blipFill>
          <a:blip r:embed="rId2"/>
          <a:stretch>
            <a:fillRect/>
          </a:stretch>
        </p:blipFill>
        <p:spPr>
          <a:xfrm>
            <a:off x="5812401" y="1501679"/>
            <a:ext cx="4304993" cy="484555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C3F1467-679D-3866-5D1F-6DDC283D4DD6}"/>
              </a:ext>
            </a:extLst>
          </p:cNvPr>
          <p:cNvPicPr>
            <a:picLocks noChangeAspect="1"/>
          </p:cNvPicPr>
          <p:nvPr/>
        </p:nvPicPr>
        <p:blipFill>
          <a:blip r:embed="rId3"/>
          <a:stretch>
            <a:fillRect/>
          </a:stretch>
        </p:blipFill>
        <p:spPr>
          <a:xfrm>
            <a:off x="869270" y="1501679"/>
            <a:ext cx="4384405" cy="4845559"/>
          </a:xfrm>
          <a:prstGeom prst="rect">
            <a:avLst/>
          </a:prstGeom>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B8553EDB-A1DE-41EA-B293-6176DDF097D7}"/>
              </a:ext>
            </a:extLst>
          </p:cNvPr>
          <p:cNvSpPr txBox="1">
            <a:spLocks/>
          </p:cNvSpPr>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DECEMBER 2024</a:t>
            </a:r>
          </a:p>
        </p:txBody>
      </p:sp>
    </p:spTree>
    <p:extLst>
      <p:ext uri="{BB962C8B-B14F-4D97-AF65-F5344CB8AC3E}">
        <p14:creationId xmlns:p14="http://schemas.microsoft.com/office/powerpoint/2010/main" val="2274450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64859-906B-52C5-0180-60D910FFFA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643F80-F5C8-7127-6518-85F7FBA5438A}"/>
              </a:ext>
            </a:extLst>
          </p:cNvPr>
          <p:cNvSpPr>
            <a:spLocks noGrp="1"/>
          </p:cNvSpPr>
          <p:nvPr>
            <p:ph type="body" sz="quarter" idx="14"/>
          </p:nvPr>
        </p:nvSpPr>
        <p:spPr/>
        <p:txBody>
          <a:bodyPr/>
          <a:lstStyle/>
          <a:p>
            <a:r>
              <a:rPr lang="nl-NL" dirty="0"/>
              <a:t>Peter Hagoort</a:t>
            </a:r>
          </a:p>
        </p:txBody>
      </p:sp>
      <p:sp>
        <p:nvSpPr>
          <p:cNvPr id="4" name="Text Placeholder 3">
            <a:extLst>
              <a:ext uri="{FF2B5EF4-FFF2-40B4-BE49-F238E27FC236}">
                <a16:creationId xmlns:a16="http://schemas.microsoft.com/office/drawing/2014/main" id="{0C1F50ED-18ED-08EA-7C9A-D8FABAC83F2C}"/>
              </a:ext>
            </a:extLst>
          </p:cNvPr>
          <p:cNvSpPr>
            <a:spLocks noGrp="1"/>
          </p:cNvSpPr>
          <p:nvPr>
            <p:ph type="body" sz="quarter" idx="17"/>
          </p:nvPr>
        </p:nvSpPr>
        <p:spPr/>
        <p:txBody>
          <a:bodyPr/>
          <a:lstStyle/>
          <a:p>
            <a:r>
              <a:rPr lang="nl-NL" dirty="0"/>
              <a:t>  </a:t>
            </a:r>
          </a:p>
          <a:p>
            <a:endParaRPr lang="nl-NL" dirty="0"/>
          </a:p>
          <a:p>
            <a:endParaRPr lang="nl-NL" dirty="0"/>
          </a:p>
        </p:txBody>
      </p:sp>
      <p:pic>
        <p:nvPicPr>
          <p:cNvPr id="7" name="Picture 6">
            <a:extLst>
              <a:ext uri="{FF2B5EF4-FFF2-40B4-BE49-F238E27FC236}">
                <a16:creationId xmlns:a16="http://schemas.microsoft.com/office/drawing/2014/main" id="{75488654-E0AD-085D-71AF-1CEEA5B88501}"/>
              </a:ext>
            </a:extLst>
          </p:cNvPr>
          <p:cNvPicPr>
            <a:picLocks noChangeAspect="1"/>
          </p:cNvPicPr>
          <p:nvPr/>
        </p:nvPicPr>
        <p:blipFill>
          <a:blip r:embed="rId2"/>
          <a:stretch>
            <a:fillRect/>
          </a:stretch>
        </p:blipFill>
        <p:spPr>
          <a:xfrm>
            <a:off x="313688" y="1790700"/>
            <a:ext cx="5939628" cy="4098219"/>
          </a:xfrm>
          <a:prstGeom prst="rect">
            <a:avLst/>
          </a:prstGeom>
        </p:spPr>
      </p:pic>
      <p:pic>
        <p:nvPicPr>
          <p:cNvPr id="1026" name="Picture 2" descr="Voorvertoning van afbeelding">
            <a:extLst>
              <a:ext uri="{FF2B5EF4-FFF2-40B4-BE49-F238E27FC236}">
                <a16:creationId xmlns:a16="http://schemas.microsoft.com/office/drawing/2014/main" id="{6C0B5B05-E580-9E58-53EC-0E7DE556A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677" y="356418"/>
            <a:ext cx="5201265" cy="6501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1F555919-5838-43CC-8C7D-194EB8F27218}"/>
              </a:ext>
            </a:extLst>
          </p:cNvPr>
          <p:cNvSpPr txBox="1">
            <a:spLocks/>
          </p:cNvSpPr>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DECEMBER 2024</a:t>
            </a:r>
          </a:p>
        </p:txBody>
      </p:sp>
    </p:spTree>
    <p:extLst>
      <p:ext uri="{BB962C8B-B14F-4D97-AF65-F5344CB8AC3E}">
        <p14:creationId xmlns:p14="http://schemas.microsoft.com/office/powerpoint/2010/main" val="998922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185C-5C25-26B3-611B-FF2F740464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6A2C7B7-A132-208B-5877-53650E2689DE}"/>
              </a:ext>
            </a:extLst>
          </p:cNvPr>
          <p:cNvSpPr>
            <a:spLocks noGrp="1"/>
          </p:cNvSpPr>
          <p:nvPr>
            <p:ph type="body" sz="quarter" idx="14"/>
          </p:nvPr>
        </p:nvSpPr>
        <p:spPr/>
        <p:txBody>
          <a:bodyPr/>
          <a:lstStyle/>
          <a:p>
            <a:r>
              <a:rPr lang="nl-NL" dirty="0"/>
              <a:t>Peter Hagoort</a:t>
            </a:r>
          </a:p>
        </p:txBody>
      </p:sp>
      <p:sp>
        <p:nvSpPr>
          <p:cNvPr id="4" name="Text Placeholder 3">
            <a:extLst>
              <a:ext uri="{FF2B5EF4-FFF2-40B4-BE49-F238E27FC236}">
                <a16:creationId xmlns:a16="http://schemas.microsoft.com/office/drawing/2014/main" id="{961C7120-153C-7687-3CE2-50AC97D28B86}"/>
              </a:ext>
            </a:extLst>
          </p:cNvPr>
          <p:cNvSpPr>
            <a:spLocks noGrp="1"/>
          </p:cNvSpPr>
          <p:nvPr>
            <p:ph type="body" sz="quarter" idx="17"/>
          </p:nvPr>
        </p:nvSpPr>
        <p:spPr>
          <a:xfrm>
            <a:off x="728662" y="1329531"/>
            <a:ext cx="8167688" cy="4198938"/>
          </a:xfrm>
        </p:spPr>
        <p:txBody>
          <a:bodyPr/>
          <a:lstStyle/>
          <a:p>
            <a:r>
              <a:rPr lang="nl-NL" dirty="0"/>
              <a:t>  </a:t>
            </a:r>
          </a:p>
          <a:p>
            <a:r>
              <a:rPr lang="nl-NL" dirty="0" err="1"/>
              <a:t>EditieNL</a:t>
            </a:r>
            <a:r>
              <a:rPr lang="nl-NL" dirty="0"/>
              <a:t> </a:t>
            </a:r>
          </a:p>
          <a:p>
            <a:r>
              <a:rPr lang="nl-NL" dirty="0"/>
              <a:t>10 oktober 2024</a:t>
            </a:r>
          </a:p>
        </p:txBody>
      </p:sp>
      <p:pic>
        <p:nvPicPr>
          <p:cNvPr id="6" name="Picture 2" descr="image0.jpeg">
            <a:extLst>
              <a:ext uri="{FF2B5EF4-FFF2-40B4-BE49-F238E27FC236}">
                <a16:creationId xmlns:a16="http://schemas.microsoft.com/office/drawing/2014/main" id="{5EA1ED19-A480-4F73-8379-E7B0C0E88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75"/>
          <a:stretch/>
        </p:blipFill>
        <p:spPr bwMode="auto">
          <a:xfrm rot="5400000">
            <a:off x="810845" y="2732938"/>
            <a:ext cx="2332235" cy="249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3D3DB383-30E4-4FCF-99B8-6B65533C6A85}"/>
              </a:ext>
            </a:extLst>
          </p:cNvPr>
          <p:cNvSpPr txBox="1">
            <a:spLocks noGrp="1"/>
          </p:cNvSpPr>
          <p:nvPr>
            <p:ph type="body" sz="quarter" idx="16"/>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ANNIEK CORPORAAL |  </a:t>
            </a:r>
            <a:r>
              <a:rPr lang="nl-NL" dirty="0" err="1"/>
              <a:t>communications</a:t>
            </a:r>
            <a:r>
              <a:rPr lang="nl-NL" dirty="0"/>
              <a:t> team |  17 DECEMBER 2024</a:t>
            </a:r>
          </a:p>
        </p:txBody>
      </p:sp>
      <p:pic>
        <p:nvPicPr>
          <p:cNvPr id="8" name="Picture 7">
            <a:extLst>
              <a:ext uri="{FF2B5EF4-FFF2-40B4-BE49-F238E27FC236}">
                <a16:creationId xmlns:a16="http://schemas.microsoft.com/office/drawing/2014/main" id="{5901BE6D-695B-4318-829A-751E0646ADB8}"/>
              </a:ext>
            </a:extLst>
          </p:cNvPr>
          <p:cNvPicPr>
            <a:picLocks noChangeAspect="1"/>
          </p:cNvPicPr>
          <p:nvPr/>
        </p:nvPicPr>
        <p:blipFill>
          <a:blip r:embed="rId3"/>
          <a:stretch>
            <a:fillRect/>
          </a:stretch>
        </p:blipFill>
        <p:spPr>
          <a:xfrm>
            <a:off x="3530098" y="1329530"/>
            <a:ext cx="8167688" cy="4546679"/>
          </a:xfrm>
          <a:prstGeom prst="rect">
            <a:avLst/>
          </a:prstGeom>
        </p:spPr>
      </p:pic>
    </p:spTree>
    <p:extLst>
      <p:ext uri="{BB962C8B-B14F-4D97-AF65-F5344CB8AC3E}">
        <p14:creationId xmlns:p14="http://schemas.microsoft.com/office/powerpoint/2010/main" val="618664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3FE91-8E90-4E46-BC7C-E0298B5E1297}"/>
              </a:ext>
            </a:extLst>
          </p:cNvPr>
          <p:cNvSpPr>
            <a:spLocks noGrp="1"/>
          </p:cNvSpPr>
          <p:nvPr>
            <p:ph type="body" sz="quarter" idx="14"/>
          </p:nvPr>
        </p:nvSpPr>
        <p:spPr>
          <a:xfrm>
            <a:off x="728662" y="601222"/>
            <a:ext cx="10120848" cy="1056128"/>
          </a:xfrm>
        </p:spPr>
        <p:txBody>
          <a:bodyPr/>
          <a:lstStyle/>
          <a:p>
            <a:r>
              <a:rPr lang="nl-NL" dirty="0"/>
              <a:t>MPI x </a:t>
            </a:r>
            <a:r>
              <a:rPr lang="nl-NL" dirty="0" err="1"/>
              <a:t>InScience</a:t>
            </a:r>
            <a:r>
              <a:rPr lang="nl-NL" dirty="0"/>
              <a:t> Film Festival </a:t>
            </a:r>
          </a:p>
          <a:p>
            <a:r>
              <a:rPr lang="nl-NL" sz="2000" dirty="0">
                <a:solidFill>
                  <a:schemeClr val="tx1"/>
                </a:solidFill>
                <a:latin typeface="Charlie Text"/>
                <a:cs typeface="+mn-cs"/>
              </a:rPr>
              <a:t>11-16 </a:t>
            </a:r>
            <a:r>
              <a:rPr lang="nl-NL" sz="2000" dirty="0" err="1">
                <a:solidFill>
                  <a:schemeClr val="tx1"/>
                </a:solidFill>
                <a:latin typeface="Charlie Text"/>
                <a:cs typeface="+mn-cs"/>
              </a:rPr>
              <a:t>March</a:t>
            </a:r>
            <a:r>
              <a:rPr lang="nl-NL" sz="2000" dirty="0">
                <a:solidFill>
                  <a:schemeClr val="tx1"/>
                </a:solidFill>
                <a:latin typeface="Charlie Text"/>
                <a:cs typeface="+mn-cs"/>
              </a:rPr>
              <a:t> 2025 | Save </a:t>
            </a:r>
            <a:r>
              <a:rPr lang="nl-NL" sz="2000" dirty="0" err="1">
                <a:solidFill>
                  <a:schemeClr val="tx1"/>
                </a:solidFill>
                <a:latin typeface="Charlie Text"/>
                <a:cs typeface="+mn-cs"/>
              </a:rPr>
              <a:t>the</a:t>
            </a:r>
            <a:r>
              <a:rPr lang="nl-NL" sz="2000" dirty="0">
                <a:solidFill>
                  <a:schemeClr val="tx1"/>
                </a:solidFill>
                <a:latin typeface="Charlie Text"/>
                <a:cs typeface="+mn-cs"/>
              </a:rPr>
              <a:t> Date: 14 </a:t>
            </a:r>
            <a:r>
              <a:rPr lang="nl-NL" sz="2000" dirty="0" err="1">
                <a:solidFill>
                  <a:schemeClr val="tx1"/>
                </a:solidFill>
                <a:latin typeface="Charlie Text"/>
                <a:cs typeface="+mn-cs"/>
              </a:rPr>
              <a:t>March</a:t>
            </a:r>
            <a:r>
              <a:rPr lang="nl-NL" sz="2000" dirty="0">
                <a:solidFill>
                  <a:schemeClr val="tx1"/>
                </a:solidFill>
                <a:latin typeface="Charlie Text"/>
                <a:cs typeface="+mn-cs"/>
              </a:rPr>
              <a:t> 2025 13:00-16:00 @ </a:t>
            </a:r>
            <a:r>
              <a:rPr lang="nl-NL" sz="2000" dirty="0" err="1">
                <a:solidFill>
                  <a:schemeClr val="tx1"/>
                </a:solidFill>
                <a:latin typeface="Charlie Text"/>
                <a:cs typeface="+mn-cs"/>
              </a:rPr>
              <a:t>our</a:t>
            </a:r>
            <a:r>
              <a:rPr lang="nl-NL" sz="2000" dirty="0">
                <a:solidFill>
                  <a:schemeClr val="tx1"/>
                </a:solidFill>
                <a:latin typeface="Charlie Text"/>
                <a:cs typeface="+mn-cs"/>
              </a:rPr>
              <a:t> Institute</a:t>
            </a:r>
          </a:p>
        </p:txBody>
      </p:sp>
      <p:sp>
        <p:nvSpPr>
          <p:cNvPr id="3" name="Text Placeholder 2">
            <a:extLst>
              <a:ext uri="{FF2B5EF4-FFF2-40B4-BE49-F238E27FC236}">
                <a16:creationId xmlns:a16="http://schemas.microsoft.com/office/drawing/2014/main" id="{A3E1D1BA-2703-46EB-87D2-FDEF0CB2D72F}"/>
              </a:ext>
            </a:extLst>
          </p:cNvPr>
          <p:cNvSpPr>
            <a:spLocks noGrp="1"/>
          </p:cNvSpPr>
          <p:nvPr>
            <p:ph type="body" sz="quarter" idx="16"/>
          </p:nvPr>
        </p:nvSpPr>
        <p:spPr/>
        <p:txBody>
          <a:bodyPr/>
          <a:lstStyle/>
          <a:p>
            <a:endParaRPr lang="nl-NL" dirty="0"/>
          </a:p>
          <a:p>
            <a:endParaRPr lang="nl-NL" dirty="0"/>
          </a:p>
        </p:txBody>
      </p:sp>
      <p:sp>
        <p:nvSpPr>
          <p:cNvPr id="10" name="Text Placeholder 2">
            <a:extLst>
              <a:ext uri="{FF2B5EF4-FFF2-40B4-BE49-F238E27FC236}">
                <a16:creationId xmlns:a16="http://schemas.microsoft.com/office/drawing/2014/main" id="{BC822918-4E09-4301-B3DB-668C785C25E3}"/>
              </a:ext>
            </a:extLst>
          </p:cNvPr>
          <p:cNvSpPr txBox="1">
            <a:spLocks/>
          </p:cNvSpPr>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DECEMBER 2024</a:t>
            </a:r>
          </a:p>
        </p:txBody>
      </p:sp>
      <p:pic>
        <p:nvPicPr>
          <p:cNvPr id="4" name="Picture 3">
            <a:extLst>
              <a:ext uri="{FF2B5EF4-FFF2-40B4-BE49-F238E27FC236}">
                <a16:creationId xmlns:a16="http://schemas.microsoft.com/office/drawing/2014/main" id="{11CDB42B-33D0-4976-85CA-D5C9E3C3DCEC}"/>
              </a:ext>
            </a:extLst>
          </p:cNvPr>
          <p:cNvPicPr>
            <a:picLocks noChangeAspect="1"/>
          </p:cNvPicPr>
          <p:nvPr/>
        </p:nvPicPr>
        <p:blipFill rotWithShape="1">
          <a:blip r:embed="rId2"/>
          <a:srcRect t="14232" r="1573" b="36329"/>
          <a:stretch/>
        </p:blipFill>
        <p:spPr>
          <a:xfrm>
            <a:off x="95892" y="2602572"/>
            <a:ext cx="12000216" cy="3390473"/>
          </a:xfrm>
          <a:prstGeom prst="rect">
            <a:avLst/>
          </a:prstGeom>
        </p:spPr>
      </p:pic>
      <p:pic>
        <p:nvPicPr>
          <p:cNvPr id="10242" name="Picture 2" descr="Izabela Jordanoska">
            <a:extLst>
              <a:ext uri="{FF2B5EF4-FFF2-40B4-BE49-F238E27FC236}">
                <a16:creationId xmlns:a16="http://schemas.microsoft.com/office/drawing/2014/main" id="{0BB8F672-1898-4AA2-8FD2-3CB439DED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4" y="2214618"/>
            <a:ext cx="1358757" cy="1157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F5AD4FA-0D13-49A9-A804-C2B671DDDE1E}"/>
              </a:ext>
            </a:extLst>
          </p:cNvPr>
          <p:cNvPicPr>
            <a:picLocks noChangeAspect="1"/>
          </p:cNvPicPr>
          <p:nvPr/>
        </p:nvPicPr>
        <p:blipFill>
          <a:blip r:embed="rId4"/>
          <a:stretch>
            <a:fillRect/>
          </a:stretch>
        </p:blipFill>
        <p:spPr>
          <a:xfrm>
            <a:off x="2907586" y="2214618"/>
            <a:ext cx="1150935" cy="1150935"/>
          </a:xfrm>
          <a:prstGeom prst="rect">
            <a:avLst/>
          </a:prstGeom>
        </p:spPr>
      </p:pic>
      <p:pic>
        <p:nvPicPr>
          <p:cNvPr id="10244" name="Picture 4" descr="Noémie te Rietmolen">
            <a:extLst>
              <a:ext uri="{FF2B5EF4-FFF2-40B4-BE49-F238E27FC236}">
                <a16:creationId xmlns:a16="http://schemas.microsoft.com/office/drawing/2014/main" id="{84163990-CC86-49DB-9D9F-2E9C53669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773" y="2195514"/>
            <a:ext cx="1373328" cy="117004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lim SAMETOĞLU | PhD Candidate | PhD Candidate | Vrije Universiteit ...">
            <a:extLst>
              <a:ext uri="{FF2B5EF4-FFF2-40B4-BE49-F238E27FC236}">
                <a16:creationId xmlns:a16="http://schemas.microsoft.com/office/drawing/2014/main" id="{D826FAE1-2A5B-4324-BD80-8F57CD7AD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728" y="2195515"/>
            <a:ext cx="1150936" cy="115093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ngel Dyke Polivka: Klinik für Audiologie und Phoniatrie - Charité ...">
            <a:extLst>
              <a:ext uri="{FF2B5EF4-FFF2-40B4-BE49-F238E27FC236}">
                <a16:creationId xmlns:a16="http://schemas.microsoft.com/office/drawing/2014/main" id="{7C501707-AF25-4D7F-9E7A-9E13D468C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4288" y="2214618"/>
            <a:ext cx="994540" cy="113183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Ellen Verhoef">
            <a:extLst>
              <a:ext uri="{FF2B5EF4-FFF2-40B4-BE49-F238E27FC236}">
                <a16:creationId xmlns:a16="http://schemas.microsoft.com/office/drawing/2014/main" id="{56863470-636E-4C4F-ACCD-DF24E3335E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8452" y="2195513"/>
            <a:ext cx="1350907" cy="11509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Julia von der Fuhr | Max Planck Institute">
            <a:extLst>
              <a:ext uri="{FF2B5EF4-FFF2-40B4-BE49-F238E27FC236}">
                <a16:creationId xmlns:a16="http://schemas.microsoft.com/office/drawing/2014/main" id="{82362C03-36F4-4EE5-AD1E-A0DABB2351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97"/>
          <a:stretch/>
        </p:blipFill>
        <p:spPr bwMode="auto">
          <a:xfrm>
            <a:off x="4138145" y="2214618"/>
            <a:ext cx="1130755" cy="115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00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9298916" cy="1056128"/>
          </a:xfrm>
        </p:spPr>
        <p:txBody>
          <a:bodyPr/>
          <a:lstStyle/>
          <a:p>
            <a:r>
              <a:rPr lang="en-US" dirty="0"/>
              <a:t>Bite-Sized Insights: </a:t>
            </a:r>
          </a:p>
          <a:p>
            <a:r>
              <a:rPr lang="en-US" dirty="0"/>
              <a:t>4 February 2025 12:00-13:00</a:t>
            </a:r>
            <a:endParaRPr lang="nl-NL" dirty="0"/>
          </a:p>
        </p:txBody>
      </p:sp>
      <p:sp>
        <p:nvSpPr>
          <p:cNvPr id="9" name="Text Placeholder 2">
            <a:extLst>
              <a:ext uri="{FF2B5EF4-FFF2-40B4-BE49-F238E27FC236}">
                <a16:creationId xmlns:a16="http://schemas.microsoft.com/office/drawing/2014/main" id="{D861FC3C-83C8-4C73-9DDD-DECF57D098F3}"/>
              </a:ext>
            </a:extLst>
          </p:cNvPr>
          <p:cNvSpPr>
            <a:spLocks noGrp="1"/>
          </p:cNvSpPr>
          <p:nvPr>
            <p:ph type="body" sz="quarter" idx="16"/>
          </p:nvPr>
        </p:nvSpPr>
        <p:spPr>
          <a:xfrm>
            <a:off x="0" y="0"/>
            <a:ext cx="12192000" cy="313200"/>
          </a:xfrm>
        </p:spPr>
        <p:txBody>
          <a:bodyPr/>
          <a:lstStyle/>
          <a:p>
            <a:r>
              <a:rPr lang="nl-NL" dirty="0"/>
              <a:t>ANNIEK CORPORAAL |  communications team |  17 DECEMBER 2024</a:t>
            </a:r>
          </a:p>
        </p:txBody>
      </p:sp>
      <p:sp>
        <p:nvSpPr>
          <p:cNvPr id="20" name="Text Placeholder 19">
            <a:extLst>
              <a:ext uri="{FF2B5EF4-FFF2-40B4-BE49-F238E27FC236}">
                <a16:creationId xmlns:a16="http://schemas.microsoft.com/office/drawing/2014/main" id="{9FD26042-FBC5-4D50-89F6-DF63D261EF8B}"/>
              </a:ext>
            </a:extLst>
          </p:cNvPr>
          <p:cNvSpPr>
            <a:spLocks noGrp="1"/>
          </p:cNvSpPr>
          <p:nvPr>
            <p:ph type="body" sz="quarter" idx="17"/>
          </p:nvPr>
        </p:nvSpPr>
        <p:spPr>
          <a:xfrm>
            <a:off x="841678" y="1945372"/>
            <a:ext cx="5898169" cy="4198938"/>
          </a:xfrm>
        </p:spPr>
        <p:txBody>
          <a:bodyPr/>
          <a:lstStyle/>
          <a:p>
            <a:r>
              <a:rPr lang="en-US" sz="1800" dirty="0">
                <a:solidFill>
                  <a:srgbClr val="172B4D"/>
                </a:solidFill>
                <a:latin typeface="Charlie Text"/>
                <a:cs typeface="+mn-cs"/>
              </a:rPr>
              <a:t>Common Ground</a:t>
            </a:r>
          </a:p>
          <a:p>
            <a:r>
              <a:rPr lang="en-US" sz="1800" dirty="0">
                <a:solidFill>
                  <a:srgbClr val="172B4D"/>
                </a:solidFill>
                <a:latin typeface="Charlie Text"/>
                <a:cs typeface="+mn-cs"/>
              </a:rPr>
              <a:t>Three snackable presentations by PhD Candidates</a:t>
            </a:r>
          </a:p>
          <a:p>
            <a:r>
              <a:rPr lang="en-US" sz="1800" dirty="0">
                <a:solidFill>
                  <a:srgbClr val="172B4D"/>
                </a:solidFill>
                <a:latin typeface="Charlie Text"/>
                <a:cs typeface="+mn-cs"/>
              </a:rPr>
              <a:t>Mark your calendars and join us!</a:t>
            </a:r>
            <a:endParaRPr lang="nl-NL" sz="1800" dirty="0">
              <a:solidFill>
                <a:srgbClr val="172B4D"/>
              </a:solidFill>
              <a:latin typeface="Charlie Text"/>
              <a:cs typeface="+mn-cs"/>
            </a:endParaRPr>
          </a:p>
          <a:p>
            <a:endParaRPr lang="nl-NL" dirty="0"/>
          </a:p>
        </p:txBody>
      </p:sp>
      <p:pic>
        <p:nvPicPr>
          <p:cNvPr id="3084" name="Picture 12" descr="Kevin J. Y. Lam">
            <a:extLst>
              <a:ext uri="{FF2B5EF4-FFF2-40B4-BE49-F238E27FC236}">
                <a16:creationId xmlns:a16="http://schemas.microsoft.com/office/drawing/2014/main" id="{4EA7154D-D741-4D58-BA56-A67007545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 y="3037993"/>
            <a:ext cx="1839877" cy="156752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organe Peirolo">
            <a:extLst>
              <a:ext uri="{FF2B5EF4-FFF2-40B4-BE49-F238E27FC236}">
                <a16:creationId xmlns:a16="http://schemas.microsoft.com/office/drawing/2014/main" id="{816F30A7-31F2-4C4E-AA1D-E400712F2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555" y="3037993"/>
            <a:ext cx="1839877" cy="156752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Kars Ligtenberg - PHD Student - Radboud University | LinkedIn">
            <a:extLst>
              <a:ext uri="{FF2B5EF4-FFF2-40B4-BE49-F238E27FC236}">
                <a16:creationId xmlns:a16="http://schemas.microsoft.com/office/drawing/2014/main" id="{455AC578-A489-4AE6-BD72-CD7BCA454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690" y="3037993"/>
            <a:ext cx="1574742" cy="1574742"/>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3072">
            <a:extLst>
              <a:ext uri="{FF2B5EF4-FFF2-40B4-BE49-F238E27FC236}">
                <a16:creationId xmlns:a16="http://schemas.microsoft.com/office/drawing/2014/main" id="{63A9C117-6321-48A1-AD1B-CF19298A862D}"/>
              </a:ext>
            </a:extLst>
          </p:cNvPr>
          <p:cNvPicPr>
            <a:picLocks noChangeAspect="1"/>
          </p:cNvPicPr>
          <p:nvPr/>
        </p:nvPicPr>
        <p:blipFill>
          <a:blip r:embed="rId6"/>
          <a:stretch>
            <a:fillRect/>
          </a:stretch>
        </p:blipFill>
        <p:spPr>
          <a:xfrm>
            <a:off x="8250227" y="3048363"/>
            <a:ext cx="1564372" cy="1564372"/>
          </a:xfrm>
          <a:prstGeom prst="rect">
            <a:avLst/>
          </a:prstGeom>
        </p:spPr>
      </p:pic>
      <p:pic>
        <p:nvPicPr>
          <p:cNvPr id="3098" name="Picture 26" descr="Elena Markantonakis - Radboud University | LinkedIn">
            <a:extLst>
              <a:ext uri="{FF2B5EF4-FFF2-40B4-BE49-F238E27FC236}">
                <a16:creationId xmlns:a16="http://schemas.microsoft.com/office/drawing/2014/main" id="{8A49041C-903D-460A-9E7F-05468DE3F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1394" y="3037993"/>
            <a:ext cx="1564372" cy="1564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EB31E0-C659-4ECA-9049-90165DFB9265}"/>
              </a:ext>
            </a:extLst>
          </p:cNvPr>
          <p:cNvPicPr>
            <a:picLocks noChangeAspect="1"/>
          </p:cNvPicPr>
          <p:nvPr/>
        </p:nvPicPr>
        <p:blipFill>
          <a:blip r:embed="rId8"/>
          <a:stretch>
            <a:fillRect/>
          </a:stretch>
        </p:blipFill>
        <p:spPr>
          <a:xfrm>
            <a:off x="4616892" y="3033915"/>
            <a:ext cx="1839786" cy="1567527"/>
          </a:xfrm>
          <a:prstGeom prst="rect">
            <a:avLst/>
          </a:prstGeom>
        </p:spPr>
      </p:pic>
    </p:spTree>
    <p:extLst>
      <p:ext uri="{BB962C8B-B14F-4D97-AF65-F5344CB8AC3E}">
        <p14:creationId xmlns:p14="http://schemas.microsoft.com/office/powerpoint/2010/main" val="381278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&amp; more!</a:t>
            </a:r>
            <a:endParaRPr lang="nl-NL" dirty="0"/>
          </a:p>
        </p:txBody>
      </p:sp>
      <p:sp>
        <p:nvSpPr>
          <p:cNvPr id="4" name="Text Placeholder 3"/>
          <p:cNvSpPr>
            <a:spLocks noGrp="1"/>
          </p:cNvSpPr>
          <p:nvPr>
            <p:ph type="body" sz="quarter" idx="17"/>
          </p:nvPr>
        </p:nvSpPr>
        <p:spPr>
          <a:xfrm>
            <a:off x="728662" y="1329531"/>
            <a:ext cx="5367338" cy="4198938"/>
          </a:xfrm>
        </p:spPr>
        <p:txBody>
          <a:bodyPr/>
          <a:lstStyle/>
          <a:p>
            <a:pPr marL="342900" indent="-342900">
              <a:buFont typeface="Arial" panose="020B0604020202020204" pitchFamily="34" charset="0"/>
              <a:buChar char="•"/>
            </a:pPr>
            <a:r>
              <a:rPr lang="en-US" sz="1800" u="sng" dirty="0">
                <a:solidFill>
                  <a:srgbClr val="172B4D"/>
                </a:solidFill>
                <a:latin typeface="Charlie Text"/>
                <a:cs typeface="+mn-cs"/>
              </a:rPr>
              <a:t>Research Report 2023/2024</a:t>
            </a:r>
            <a:br>
              <a:rPr lang="en-US" sz="1800" dirty="0">
                <a:solidFill>
                  <a:srgbClr val="172B4D"/>
                </a:solidFill>
                <a:latin typeface="Charlie Text"/>
                <a:cs typeface="+mn-cs"/>
              </a:rPr>
            </a:br>
            <a:r>
              <a:rPr lang="en-US" sz="1800" dirty="0">
                <a:solidFill>
                  <a:srgbClr val="172B4D"/>
                </a:solidFill>
                <a:latin typeface="Charlie Text"/>
                <a:cs typeface="+mn-cs"/>
              </a:rPr>
              <a:t>Call for content</a:t>
            </a:r>
            <a:br>
              <a:rPr lang="en-US" sz="1800" dirty="0">
                <a:solidFill>
                  <a:srgbClr val="172B4D"/>
                </a:solidFill>
                <a:latin typeface="Charlie Text"/>
                <a:cs typeface="+mn-cs"/>
              </a:rPr>
            </a:br>
            <a:endParaRPr lang="en-US" sz="1800" dirty="0">
              <a:solidFill>
                <a:srgbClr val="172B4D"/>
              </a:solidFill>
              <a:latin typeface="Charlie Text"/>
              <a:cs typeface="+mn-cs"/>
            </a:endParaRPr>
          </a:p>
          <a:p>
            <a:pPr marL="342900" indent="-342900">
              <a:buFont typeface="Arial" panose="020B0604020202020204" pitchFamily="34" charset="0"/>
              <a:buChar char="•"/>
            </a:pPr>
            <a:r>
              <a:rPr lang="en-US" sz="1800" u="sng" dirty="0">
                <a:solidFill>
                  <a:srgbClr val="172B4D"/>
                </a:solidFill>
                <a:latin typeface="Charlie Text"/>
                <a:cs typeface="+mn-cs"/>
              </a:rPr>
              <a:t>Photography</a:t>
            </a:r>
            <a:br>
              <a:rPr lang="en-US" sz="1800" dirty="0">
                <a:solidFill>
                  <a:srgbClr val="172B4D"/>
                </a:solidFill>
                <a:latin typeface="Charlie Text"/>
                <a:cs typeface="+mn-cs"/>
              </a:rPr>
            </a:br>
            <a:r>
              <a:rPr lang="en-US" sz="1800" dirty="0">
                <a:solidFill>
                  <a:srgbClr val="172B4D"/>
                </a:solidFill>
                <a:latin typeface="Charlie Text"/>
                <a:cs typeface="+mn-cs"/>
              </a:rPr>
              <a:t>Next shoot planned in February (invitation only)</a:t>
            </a:r>
            <a:br>
              <a:rPr lang="en-US" sz="1800" dirty="0">
                <a:solidFill>
                  <a:srgbClr val="172B4D"/>
                </a:solidFill>
                <a:latin typeface="Charlie Text"/>
                <a:cs typeface="+mn-cs"/>
              </a:rPr>
            </a:br>
            <a:endParaRPr lang="en-US" sz="1800" dirty="0">
              <a:solidFill>
                <a:srgbClr val="172B4D"/>
              </a:solidFill>
              <a:latin typeface="Charlie Text"/>
              <a:cs typeface="+mn-cs"/>
            </a:endParaRPr>
          </a:p>
          <a:p>
            <a:pPr marL="342900" indent="-342900">
              <a:buFont typeface="Arial" panose="020B0604020202020204" pitchFamily="34" charset="0"/>
              <a:buChar char="•"/>
            </a:pPr>
            <a:r>
              <a:rPr lang="en-US" sz="1800" u="sng" dirty="0">
                <a:solidFill>
                  <a:srgbClr val="172B4D"/>
                </a:solidFill>
                <a:latin typeface="Charlie Text"/>
                <a:cs typeface="+mn-cs"/>
              </a:rPr>
              <a:t>Video production</a:t>
            </a:r>
            <a:br>
              <a:rPr lang="en-US" sz="1800" dirty="0">
                <a:solidFill>
                  <a:srgbClr val="172B4D"/>
                </a:solidFill>
                <a:latin typeface="Charlie Text"/>
                <a:cs typeface="+mn-cs"/>
              </a:rPr>
            </a:br>
            <a:r>
              <a:rPr lang="en-US" sz="1800" dirty="0">
                <a:solidFill>
                  <a:srgbClr val="172B4D"/>
                </a:solidFill>
                <a:latin typeface="Charlie Text"/>
                <a:cs typeface="+mn-cs"/>
              </a:rPr>
              <a:t>Now running: </a:t>
            </a:r>
            <a:r>
              <a:rPr lang="en-US" sz="1800" dirty="0">
                <a:solidFill>
                  <a:srgbClr val="172B4D"/>
                </a:solidFill>
                <a:latin typeface="Charlie Text"/>
              </a:rPr>
              <a:t>pilot for tutorials, lectures and prerecorded webinars running, </a:t>
            </a:r>
            <a:r>
              <a:rPr lang="en-US" sz="1800" dirty="0">
                <a:solidFill>
                  <a:srgbClr val="172B4D"/>
                </a:solidFill>
                <a:latin typeface="Charlie Text"/>
                <a:cs typeface="+mn-cs"/>
              </a:rPr>
              <a:t>video of Motion Capture Lab planned, </a:t>
            </a:r>
            <a:r>
              <a:rPr lang="en-US" sz="1800" dirty="0">
                <a:solidFill>
                  <a:srgbClr val="172B4D"/>
                </a:solidFill>
                <a:latin typeface="Charlie Text"/>
              </a:rPr>
              <a:t>new corporate video planned for Q3 2025</a:t>
            </a:r>
          </a:p>
          <a:p>
            <a:pPr marL="342900" indent="-342900">
              <a:buFont typeface="Arial" panose="020B0604020202020204" pitchFamily="34" charset="0"/>
              <a:buChar char="•"/>
            </a:pPr>
            <a:endParaRPr lang="en-US" sz="1800" dirty="0">
              <a:solidFill>
                <a:srgbClr val="172B4D"/>
              </a:solidFill>
              <a:latin typeface="Charlie Text"/>
              <a:cs typeface="+mn-cs"/>
            </a:endParaRPr>
          </a:p>
          <a:p>
            <a:endParaRPr lang="nl-NL" dirty="0"/>
          </a:p>
        </p:txBody>
      </p:sp>
      <p:sp>
        <p:nvSpPr>
          <p:cNvPr id="5" name="Text Placeholder 4">
            <a:extLst>
              <a:ext uri="{FF2B5EF4-FFF2-40B4-BE49-F238E27FC236}">
                <a16:creationId xmlns:a16="http://schemas.microsoft.com/office/drawing/2014/main" id="{8B4B95E7-FFD6-4EC3-B8EB-E315CE44ED04}"/>
              </a:ext>
            </a:extLst>
          </p:cNvPr>
          <p:cNvSpPr>
            <a:spLocks noGrp="1"/>
          </p:cNvSpPr>
          <p:nvPr>
            <p:ph type="body" sz="quarter" idx="16"/>
          </p:nvPr>
        </p:nvSpPr>
        <p:spPr/>
        <p:txBody>
          <a:bodyPr/>
          <a:lstStyle/>
          <a:p>
            <a:endParaRPr lang="nl-NL"/>
          </a:p>
        </p:txBody>
      </p:sp>
      <p:sp>
        <p:nvSpPr>
          <p:cNvPr id="7" name="Text Placeholder 2">
            <a:extLst>
              <a:ext uri="{FF2B5EF4-FFF2-40B4-BE49-F238E27FC236}">
                <a16:creationId xmlns:a16="http://schemas.microsoft.com/office/drawing/2014/main" id="{D7611B60-B9F5-4482-B628-45943F8BAC74}"/>
              </a:ext>
            </a:extLst>
          </p:cNvPr>
          <p:cNvSpPr txBox="1">
            <a:spLocks/>
          </p:cNvSpPr>
          <p:nvPr/>
        </p:nvSpPr>
        <p:spPr>
          <a:xfrm>
            <a:off x="0" y="0"/>
            <a:ext cx="12192000" cy="312738"/>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DECEMBER 2024</a:t>
            </a:r>
          </a:p>
        </p:txBody>
      </p:sp>
      <p:pic>
        <p:nvPicPr>
          <p:cNvPr id="8" name="8DE1D6A9-C06B-4333-88C5-4DCCB8D7F85D" descr="IMG_4759.jpg">
            <a:extLst>
              <a:ext uri="{FF2B5EF4-FFF2-40B4-BE49-F238E27FC236}">
                <a16:creationId xmlns:a16="http://schemas.microsoft.com/office/drawing/2014/main" id="{9C2CBB56-4AAC-4044-A74E-DEEAD02C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00331" y="1271612"/>
            <a:ext cx="6155875" cy="471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439FAAD-1789-4A4C-BCB5-4080B60C8141}"/>
              </a:ext>
            </a:extLst>
          </p:cNvPr>
          <p:cNvPicPr>
            <a:picLocks noChangeAspect="1"/>
          </p:cNvPicPr>
          <p:nvPr/>
        </p:nvPicPr>
        <p:blipFill rotWithShape="1">
          <a:blip r:embed="rId4"/>
          <a:srcRect l="41123" t="20674" r="42360" b="38773"/>
          <a:stretch/>
        </p:blipFill>
        <p:spPr>
          <a:xfrm>
            <a:off x="4404363" y="4315146"/>
            <a:ext cx="1753282" cy="2421402"/>
          </a:xfrm>
          <a:prstGeom prst="rect">
            <a:avLst/>
          </a:prstGeom>
        </p:spPr>
      </p:pic>
      <p:pic>
        <p:nvPicPr>
          <p:cNvPr id="12290" name="Picture 2" descr="Image result for nieke martens">
            <a:extLst>
              <a:ext uri="{FF2B5EF4-FFF2-40B4-BE49-F238E27FC236}">
                <a16:creationId xmlns:a16="http://schemas.microsoft.com/office/drawing/2014/main" id="{AC7A4CCE-7CBF-4696-8AFA-18FDC53D6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598" y="4781676"/>
            <a:ext cx="288607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24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E1D1BA-2703-46EB-87D2-FDEF0CB2D72F}"/>
              </a:ext>
            </a:extLst>
          </p:cNvPr>
          <p:cNvSpPr>
            <a:spLocks noGrp="1"/>
          </p:cNvSpPr>
          <p:nvPr>
            <p:ph type="body" sz="quarter" idx="16"/>
          </p:nvPr>
        </p:nvSpPr>
        <p:spPr/>
        <p:txBody>
          <a:bodyPr/>
          <a:lstStyle/>
          <a:p>
            <a:endParaRPr lang="nl-NL" dirty="0"/>
          </a:p>
          <a:p>
            <a:endParaRPr lang="nl-NL" dirty="0"/>
          </a:p>
        </p:txBody>
      </p:sp>
      <p:sp>
        <p:nvSpPr>
          <p:cNvPr id="8" name="Text Placeholder 2">
            <a:extLst>
              <a:ext uri="{FF2B5EF4-FFF2-40B4-BE49-F238E27FC236}">
                <a16:creationId xmlns:a16="http://schemas.microsoft.com/office/drawing/2014/main" id="{C0263995-1290-4E0D-BAE5-464F895A8CC9}"/>
              </a:ext>
            </a:extLst>
          </p:cNvPr>
          <p:cNvSpPr txBox="1">
            <a:spLocks/>
          </p:cNvSpPr>
          <p:nvPr/>
        </p:nvSpPr>
        <p:spPr>
          <a:xfrm>
            <a:off x="0" y="0"/>
            <a:ext cx="12192000" cy="312738"/>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ANNIEK CORPORAAL |  </a:t>
            </a:r>
            <a:r>
              <a:rPr kumimoji="0" lang="nl-NL" sz="1000" b="0" i="0" u="none" strike="noStrike" kern="1200" cap="all"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communications</a:t>
            </a:r>
            <a:r>
              <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team |  17 SEPTEMBER 2024</a:t>
            </a:r>
          </a:p>
        </p:txBody>
      </p:sp>
      <p:sp>
        <p:nvSpPr>
          <p:cNvPr id="6" name="TextBox 5">
            <a:extLst>
              <a:ext uri="{FF2B5EF4-FFF2-40B4-BE49-F238E27FC236}">
                <a16:creationId xmlns:a16="http://schemas.microsoft.com/office/drawing/2014/main" id="{A12689B2-3C5B-4D7F-AC81-C0557CC88148}"/>
              </a:ext>
            </a:extLst>
          </p:cNvPr>
          <p:cNvSpPr txBox="1"/>
          <p:nvPr/>
        </p:nvSpPr>
        <p:spPr bwMode="auto">
          <a:xfrm>
            <a:off x="681492" y="1945372"/>
            <a:ext cx="4938472" cy="58477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6B728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8" name="Text Placeholder 2">
            <a:extLst>
              <a:ext uri="{FF2B5EF4-FFF2-40B4-BE49-F238E27FC236}">
                <a16:creationId xmlns:a16="http://schemas.microsoft.com/office/drawing/2014/main" id="{CE24051C-EFF1-4DC5-AF88-2B17BD6447D3}"/>
              </a:ext>
            </a:extLst>
          </p:cNvPr>
          <p:cNvSpPr txBox="1">
            <a:spLocks/>
          </p:cNvSpPr>
          <p:nvPr/>
        </p:nvSpPr>
        <p:spPr>
          <a:xfrm>
            <a:off x="0" y="-10762"/>
            <a:ext cx="12192000" cy="313200"/>
          </a:xfrm>
          <a:prstGeom prst="rect">
            <a:avLst/>
          </a:prstGeom>
          <a:solidFill>
            <a:schemeClr val="accent2"/>
          </a:solidFill>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000" b="0"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ANNIEK CORPORAAL |  communications team |  17 DECEMBER 2024</a:t>
            </a:r>
            <a:endParaRPr kumimoji="0" lang="nl-NL"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 Placeholder 1">
            <a:extLst>
              <a:ext uri="{FF2B5EF4-FFF2-40B4-BE49-F238E27FC236}">
                <a16:creationId xmlns:a16="http://schemas.microsoft.com/office/drawing/2014/main" id="{968FDE01-12CD-4EA2-B1A6-C109F3BDC5CE}"/>
              </a:ext>
            </a:extLst>
          </p:cNvPr>
          <p:cNvSpPr>
            <a:spLocks noGrp="1"/>
          </p:cNvSpPr>
          <p:nvPr>
            <p:ph type="body" sz="quarter" idx="14"/>
          </p:nvPr>
        </p:nvSpPr>
        <p:spPr>
          <a:xfrm>
            <a:off x="728662" y="601222"/>
            <a:ext cx="8167688" cy="1056128"/>
          </a:xfrm>
        </p:spPr>
        <p:txBody>
          <a:bodyPr/>
          <a:lstStyle/>
          <a:p>
            <a:r>
              <a:rPr lang="en-US" sz="6000" dirty="0"/>
              <a:t>Happy </a:t>
            </a:r>
            <a:br>
              <a:rPr lang="en-US" sz="6000" dirty="0"/>
            </a:br>
            <a:r>
              <a:rPr lang="en-US" sz="6000" dirty="0" err="1"/>
              <a:t>Hols</a:t>
            </a:r>
            <a:r>
              <a:rPr lang="en-US" sz="6000" dirty="0"/>
              <a:t>!</a:t>
            </a:r>
            <a:endParaRPr lang="nl-NL" sz="6000" dirty="0"/>
          </a:p>
        </p:txBody>
      </p:sp>
      <p:pic>
        <p:nvPicPr>
          <p:cNvPr id="24" name="7F9ED385-81AE-4821-9E18-5A8A0FB6C0F8" descr="IMG_4761.jpg">
            <a:extLst>
              <a:ext uri="{FF2B5EF4-FFF2-40B4-BE49-F238E27FC236}">
                <a16:creationId xmlns:a16="http://schemas.microsoft.com/office/drawing/2014/main" id="{AE99DC3C-84C5-4905-8B44-B7934F02E8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9"/>
          <a:stretch/>
        </p:blipFill>
        <p:spPr bwMode="auto">
          <a:xfrm>
            <a:off x="3177014" y="421240"/>
            <a:ext cx="6790048" cy="633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215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a:t>Colloquium </a:t>
            </a:r>
            <a:r>
              <a:rPr lang="en-US" dirty="0"/>
              <a:t>committee</a:t>
            </a:r>
          </a:p>
        </p:txBody>
      </p:sp>
      <p:sp>
        <p:nvSpPr>
          <p:cNvPr id="3" name="Text Placeholder 2"/>
          <p:cNvSpPr>
            <a:spLocks noGrp="1"/>
          </p:cNvSpPr>
          <p:nvPr>
            <p:ph type="body" sz="quarter" idx="11"/>
          </p:nvPr>
        </p:nvSpPr>
        <p:spPr/>
        <p:txBody>
          <a:bodyPr/>
          <a:lstStyle/>
          <a:p>
            <a:r>
              <a:rPr lang="nl-NL" b="1" dirty="0"/>
              <a:t>Staff meeting December 17, 2024</a:t>
            </a:r>
          </a:p>
        </p:txBody>
      </p:sp>
      <p:sp>
        <p:nvSpPr>
          <p:cNvPr id="4" name="Text Placeholder 3"/>
          <p:cNvSpPr>
            <a:spLocks noGrp="1"/>
          </p:cNvSpPr>
          <p:nvPr>
            <p:ph type="body" sz="quarter" idx="12"/>
          </p:nvPr>
        </p:nvSpPr>
        <p:spPr/>
        <p:txBody>
          <a:bodyPr/>
          <a:lstStyle/>
          <a:p>
            <a:r>
              <a:rPr lang="nl-NL" dirty="0"/>
              <a:t>Sergio </a:t>
            </a:r>
            <a:r>
              <a:rPr lang="nl-NL" dirty="0" err="1"/>
              <a:t>miguel</a:t>
            </a:r>
            <a:r>
              <a:rPr lang="nl-NL" dirty="0"/>
              <a:t> </a:t>
            </a:r>
            <a:r>
              <a:rPr lang="nl-NL" dirty="0" err="1"/>
              <a:t>perreira</a:t>
            </a:r>
            <a:r>
              <a:rPr lang="nl-NL" dirty="0"/>
              <a:t>-Soares</a:t>
            </a:r>
          </a:p>
        </p:txBody>
      </p:sp>
    </p:spTree>
    <p:extLst>
      <p:ext uri="{BB962C8B-B14F-4D97-AF65-F5344CB8AC3E}">
        <p14:creationId xmlns:p14="http://schemas.microsoft.com/office/powerpoint/2010/main" val="99707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54F16-1BE4-46B8-8A52-E89BBA5EA28E}"/>
              </a:ext>
            </a:extLst>
          </p:cNvPr>
          <p:cNvSpPr>
            <a:spLocks noGrp="1"/>
          </p:cNvSpPr>
          <p:nvPr>
            <p:ph type="body" sz="quarter" idx="14"/>
          </p:nvPr>
        </p:nvSpPr>
        <p:spPr>
          <a:xfrm>
            <a:off x="728662" y="601222"/>
            <a:ext cx="8167688" cy="692119"/>
          </a:xfrm>
        </p:spPr>
        <p:txBody>
          <a:bodyPr/>
          <a:lstStyle/>
          <a:p>
            <a:r>
              <a:rPr lang="en-US" dirty="0"/>
              <a:t>Departures and arrivals</a:t>
            </a:r>
            <a:endParaRPr lang="en-GB" dirty="0"/>
          </a:p>
          <a:p>
            <a:endParaRPr lang="en-GB" dirty="0"/>
          </a:p>
        </p:txBody>
      </p:sp>
      <p:sp>
        <p:nvSpPr>
          <p:cNvPr id="3" name="Text Placeholder 2">
            <a:extLst>
              <a:ext uri="{FF2B5EF4-FFF2-40B4-BE49-F238E27FC236}">
                <a16:creationId xmlns:a16="http://schemas.microsoft.com/office/drawing/2014/main" id="{45BB7F39-98AD-47AF-86C0-219034872664}"/>
              </a:ext>
            </a:extLst>
          </p:cNvPr>
          <p:cNvSpPr>
            <a:spLocks noGrp="1"/>
          </p:cNvSpPr>
          <p:nvPr>
            <p:ph type="body" sz="quarter" idx="16"/>
          </p:nvPr>
        </p:nvSpPr>
        <p:spPr/>
        <p:txBody>
          <a:bodyPr/>
          <a:lstStyle/>
          <a:p>
            <a:r>
              <a:rPr lang="en-GB" dirty="0"/>
              <a:t>MPI General staff meeting </a:t>
            </a:r>
            <a:r>
              <a:rPr lang="en-GB" dirty="0" err="1"/>
              <a:t>december</a:t>
            </a:r>
            <a:r>
              <a:rPr lang="en-GB" dirty="0"/>
              <a:t> 17, 2024</a:t>
            </a:r>
          </a:p>
        </p:txBody>
      </p:sp>
      <p:sp>
        <p:nvSpPr>
          <p:cNvPr id="4" name="Text Placeholder 3">
            <a:extLst>
              <a:ext uri="{FF2B5EF4-FFF2-40B4-BE49-F238E27FC236}">
                <a16:creationId xmlns:a16="http://schemas.microsoft.com/office/drawing/2014/main" id="{5FFB53DA-E5FE-4C17-82DE-BE24CA34CB4D}"/>
              </a:ext>
            </a:extLst>
          </p:cNvPr>
          <p:cNvSpPr>
            <a:spLocks noGrp="1"/>
          </p:cNvSpPr>
          <p:nvPr>
            <p:ph type="body" sz="quarter" idx="17"/>
          </p:nvPr>
        </p:nvSpPr>
        <p:spPr>
          <a:xfrm>
            <a:off x="718022" y="1465305"/>
            <a:ext cx="9531953" cy="4531841"/>
          </a:xfrm>
        </p:spPr>
        <p:txBody>
          <a:bodyPr/>
          <a:lstStyle/>
          <a:p>
            <a:endParaRPr lang="nl-NL" sz="1400" dirty="0"/>
          </a:p>
          <a:p>
            <a:pPr defTabSz="868363">
              <a:tabLst>
                <a:tab pos="1976438" algn="l"/>
                <a:tab pos="3409950" algn="l"/>
                <a:tab pos="5468938" algn="l"/>
              </a:tabLst>
            </a:pPr>
            <a:r>
              <a:rPr lang="en-US" sz="1400" b="1" dirty="0">
                <a:ea typeface="Times New Roman" panose="02020603050405020304" pitchFamily="18" charset="0"/>
              </a:rPr>
              <a:t>New Research Staff (RS) and PhD students (expected)	Department/Group</a:t>
            </a:r>
          </a:p>
          <a:p>
            <a:pPr defTabSz="868363">
              <a:tabLst>
                <a:tab pos="1976438" algn="l"/>
                <a:tab pos="3409950" algn="l"/>
                <a:tab pos="5468938" algn="l"/>
              </a:tabLst>
            </a:pPr>
            <a:endParaRPr lang="en-US" sz="800" b="1" dirty="0">
              <a:ea typeface="Times New Roman" panose="02020603050405020304" pitchFamily="18" charset="0"/>
            </a:endParaRPr>
          </a:p>
          <a:p>
            <a:r>
              <a:rPr lang="en-US" sz="1400" dirty="0"/>
              <a:t>Bahar </a:t>
            </a:r>
            <a:r>
              <a:rPr lang="en-US" sz="1400" dirty="0" err="1"/>
              <a:t>Tarakci</a:t>
            </a:r>
            <a:r>
              <a:rPr lang="en-US" sz="1400" dirty="0"/>
              <a:t> </a:t>
            </a:r>
            <a:r>
              <a:rPr lang="en-US" sz="1400" dirty="0" err="1"/>
              <a:t>Denizli</a:t>
            </a:r>
            <a:r>
              <a:rPr lang="en-US" sz="1400" dirty="0"/>
              <a:t>	</a:t>
            </a:r>
            <a:r>
              <a:rPr lang="pl-PL" sz="1400" dirty="0"/>
              <a:t>	</a:t>
            </a:r>
            <a:r>
              <a:rPr lang="en-US" sz="1400" dirty="0"/>
              <a:t>PhD	01.01.25		Multimodal Language</a:t>
            </a:r>
            <a:endParaRPr lang="nl-NL" sz="1400" dirty="0"/>
          </a:p>
          <a:p>
            <a:r>
              <a:rPr lang="en-US" sz="1400" dirty="0"/>
              <a:t>Carmen </a:t>
            </a:r>
            <a:r>
              <a:rPr lang="en-US" sz="1400" dirty="0" err="1"/>
              <a:t>Ramoser</a:t>
            </a:r>
            <a:r>
              <a:rPr lang="en-US" sz="1400" dirty="0"/>
              <a:t>	</a:t>
            </a:r>
            <a:r>
              <a:rPr lang="pl-PL" sz="1400" dirty="0"/>
              <a:t>	</a:t>
            </a:r>
            <a:r>
              <a:rPr lang="en-US" sz="1400" dirty="0"/>
              <a:t>PhD	15.01.25		</a:t>
            </a:r>
            <a:r>
              <a:rPr lang="en-GB" sz="1400" dirty="0"/>
              <a:t>Language and Genetics</a:t>
            </a:r>
            <a:endParaRPr lang="nl-NL" sz="1400" dirty="0"/>
          </a:p>
          <a:p>
            <a:r>
              <a:rPr lang="nl-NL" sz="1400" dirty="0"/>
              <a:t>Erik van Stuivenberg	</a:t>
            </a:r>
            <a:r>
              <a:rPr lang="pl-PL" sz="1400" dirty="0"/>
              <a:t>	</a:t>
            </a:r>
            <a:r>
              <a:rPr lang="nl-NL" sz="1400" dirty="0"/>
              <a:t>Head HR	01.02.25		Operations</a:t>
            </a:r>
          </a:p>
          <a:p>
            <a:r>
              <a:rPr lang="en-US" sz="1400" dirty="0"/>
              <a:t>Gökberk Alagöz	</a:t>
            </a:r>
            <a:r>
              <a:rPr lang="pl-PL" sz="1400" dirty="0"/>
              <a:t>	</a:t>
            </a:r>
            <a:r>
              <a:rPr lang="en-US" sz="1400" dirty="0"/>
              <a:t>RA	01.02.25	</a:t>
            </a:r>
            <a:r>
              <a:rPr lang="pl-PL" sz="1400" dirty="0"/>
              <a:t>	</a:t>
            </a:r>
            <a:r>
              <a:rPr lang="en-US" sz="1400" dirty="0"/>
              <a:t>Language and Genetics</a:t>
            </a:r>
            <a:endParaRPr lang="nl-NL" sz="1400" dirty="0"/>
          </a:p>
          <a:p>
            <a:r>
              <a:rPr lang="en-US" sz="1400" dirty="0"/>
              <a:t>Lucía de Hoyos Gonzalez	RA	01.02.25	</a:t>
            </a:r>
            <a:r>
              <a:rPr lang="pl-PL" sz="1400" dirty="0"/>
              <a:t>	</a:t>
            </a:r>
            <a:r>
              <a:rPr lang="en-US" sz="1400" dirty="0"/>
              <a:t>Language and Genetics	</a:t>
            </a:r>
            <a:endParaRPr lang="nl-NL" sz="1400" dirty="0"/>
          </a:p>
          <a:p>
            <a:r>
              <a:rPr lang="en-US" dirty="0"/>
              <a:t> </a:t>
            </a:r>
            <a:endParaRPr lang="en-US" sz="1400" dirty="0">
              <a:ea typeface="Times New Roman" panose="02020603050405020304" pitchFamily="18" charset="0"/>
            </a:endParaRPr>
          </a:p>
          <a:p>
            <a:pPr>
              <a:spcAft>
                <a:spcPts val="600"/>
              </a:spcAft>
              <a:tabLst>
                <a:tab pos="1976438" algn="l"/>
                <a:tab pos="3409950" algn="l"/>
                <a:tab pos="5468938" algn="l"/>
              </a:tabLst>
            </a:pPr>
            <a:r>
              <a:rPr lang="en-US" sz="1400" b="1" dirty="0">
                <a:ea typeface="Times New Roman" panose="02020603050405020304" pitchFamily="18" charset="0"/>
              </a:rPr>
              <a:t>New Guests (present)			Host</a:t>
            </a:r>
          </a:p>
          <a:p>
            <a:r>
              <a:rPr lang="en-US" sz="1400" dirty="0" err="1"/>
              <a:t>Divyanshu</a:t>
            </a:r>
            <a:r>
              <a:rPr lang="en-US" sz="1400" dirty="0"/>
              <a:t> Pathak			01.11.24		Talent+</a:t>
            </a:r>
            <a:r>
              <a:rPr lang="pl-PL" sz="1400" dirty="0"/>
              <a:t> (LEADS)</a:t>
            </a:r>
            <a:endParaRPr lang="nl-NL" sz="1400" dirty="0"/>
          </a:p>
          <a:p>
            <a:r>
              <a:rPr lang="en-US" sz="1400" dirty="0"/>
              <a:t>Montserrat </a:t>
            </a:r>
            <a:r>
              <a:rPr lang="en-US" sz="1400" dirty="0" err="1"/>
              <a:t>Soberanes</a:t>
            </a:r>
            <a:r>
              <a:rPr lang="en-US" sz="1400" dirty="0"/>
              <a:t> Morales		01.11.24		Talent+</a:t>
            </a:r>
            <a:r>
              <a:rPr lang="pl-PL" sz="1400" dirty="0"/>
              <a:t> (MLD)</a:t>
            </a:r>
            <a:endParaRPr lang="nl-NL" sz="1400" dirty="0"/>
          </a:p>
          <a:p>
            <a:r>
              <a:rPr lang="en-US" sz="1400" dirty="0"/>
              <a:t>Diane </a:t>
            </a:r>
            <a:r>
              <a:rPr lang="en-US" sz="1400" dirty="0" err="1"/>
              <a:t>Gusmao</a:t>
            </a:r>
            <a:r>
              <a:rPr lang="en-US" sz="1400" dirty="0"/>
              <a:t> da Silva		01.10.24		Language and Computation in Neural Systems</a:t>
            </a:r>
            <a:endParaRPr lang="nl-NL" sz="1400" dirty="0"/>
          </a:p>
          <a:p>
            <a:r>
              <a:rPr lang="en-US" sz="1400" dirty="0"/>
              <a:t> </a:t>
            </a:r>
            <a:endParaRPr lang="nl-NL" sz="1400" dirty="0"/>
          </a:p>
          <a:p>
            <a:pPr>
              <a:lnSpc>
                <a:spcPts val="1400"/>
              </a:lnSpc>
              <a:spcAft>
                <a:spcPts val="600"/>
              </a:spcAft>
              <a:tabLst>
                <a:tab pos="1976438" algn="l"/>
                <a:tab pos="3409950" algn="l"/>
                <a:tab pos="5561013" algn="l"/>
              </a:tabLst>
            </a:pPr>
            <a:endParaRPr lang="en-US" sz="1400" b="1" dirty="0">
              <a:ea typeface="Times New Roman" panose="02020603050405020304" pitchFamily="18" charset="0"/>
            </a:endParaRPr>
          </a:p>
          <a:p>
            <a:pPr>
              <a:lnSpc>
                <a:spcPts val="1400"/>
              </a:lnSpc>
              <a:spcAft>
                <a:spcPts val="600"/>
              </a:spcAft>
              <a:tabLst>
                <a:tab pos="1976438" algn="l"/>
                <a:tab pos="3409950" algn="l"/>
                <a:tab pos="5468938" algn="l"/>
              </a:tabLst>
            </a:pPr>
            <a:r>
              <a:rPr lang="en-US" sz="1400" b="1" dirty="0">
                <a:ea typeface="Times New Roman" panose="02020603050405020304" pitchFamily="18" charset="0"/>
              </a:rPr>
              <a:t>New Guests (expected)			Host</a:t>
            </a:r>
          </a:p>
          <a:p>
            <a:r>
              <a:rPr lang="en-GB" sz="1400" dirty="0"/>
              <a:t>Cecilia Rojas Nieto			06.0</a:t>
            </a:r>
            <a:r>
              <a:rPr lang="pl-PL" sz="1400"/>
              <a:t>1</a:t>
            </a:r>
            <a:r>
              <a:rPr lang="en-GB" sz="1400"/>
              <a:t>.25</a:t>
            </a:r>
            <a:r>
              <a:rPr lang="en-GB" sz="1400" dirty="0"/>
              <a:t>		Caroline Rowland</a:t>
            </a:r>
          </a:p>
          <a:p>
            <a:r>
              <a:rPr lang="en-GB" sz="1400" dirty="0"/>
              <a:t>Inbal Arnon				10.03.25		Caroline Rowland</a:t>
            </a:r>
          </a:p>
        </p:txBody>
      </p:sp>
    </p:spTree>
    <p:extLst>
      <p:ext uri="{BB962C8B-B14F-4D97-AF65-F5344CB8AC3E}">
        <p14:creationId xmlns:p14="http://schemas.microsoft.com/office/powerpoint/2010/main" val="322979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a:t>Library Committee Report incl. Open </a:t>
            </a:r>
            <a:r>
              <a:rPr lang="nl-NL" dirty="0" err="1"/>
              <a:t>Science</a:t>
            </a:r>
            <a:r>
              <a:rPr lang="nl-NL" dirty="0"/>
              <a:t> </a:t>
            </a:r>
            <a:r>
              <a:rPr lang="nl-NL" dirty="0" err="1"/>
              <a:t>Ambassadors</a:t>
            </a:r>
            <a:endParaRPr lang="nl-NL" dirty="0"/>
          </a:p>
        </p:txBody>
      </p:sp>
      <p:sp>
        <p:nvSpPr>
          <p:cNvPr id="3" name="Text Placeholder 2"/>
          <p:cNvSpPr>
            <a:spLocks noGrp="1"/>
          </p:cNvSpPr>
          <p:nvPr>
            <p:ph type="body" sz="quarter" idx="11"/>
          </p:nvPr>
        </p:nvSpPr>
        <p:spPr/>
        <p:txBody>
          <a:bodyPr/>
          <a:lstStyle/>
          <a:p>
            <a:r>
              <a:rPr lang="nl-NL" sz="1800" dirty="0"/>
              <a:t>Staff meeting December 17, 2024</a:t>
            </a:r>
          </a:p>
        </p:txBody>
      </p:sp>
      <p:sp>
        <p:nvSpPr>
          <p:cNvPr id="4" name="Text Placeholder 3"/>
          <p:cNvSpPr>
            <a:spLocks noGrp="1"/>
          </p:cNvSpPr>
          <p:nvPr>
            <p:ph type="body" sz="quarter" idx="12"/>
          </p:nvPr>
        </p:nvSpPr>
        <p:spPr>
          <a:xfrm>
            <a:off x="4310063" y="5164287"/>
            <a:ext cx="6672262" cy="576000"/>
          </a:xfrm>
        </p:spPr>
        <p:txBody>
          <a:bodyPr/>
          <a:lstStyle/>
          <a:p>
            <a:r>
              <a:rPr lang="pl-PL" dirty="0"/>
              <a:t>Karin kastens</a:t>
            </a:r>
            <a:endParaRPr lang="nl-NL" dirty="0"/>
          </a:p>
        </p:txBody>
      </p:sp>
    </p:spTree>
    <p:extLst>
      <p:ext uri="{BB962C8B-B14F-4D97-AF65-F5344CB8AC3E}">
        <p14:creationId xmlns:p14="http://schemas.microsoft.com/office/powerpoint/2010/main" val="2109363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F48CB-2642-441E-B66A-3A74448BCB53}"/>
              </a:ext>
            </a:extLst>
          </p:cNvPr>
          <p:cNvSpPr>
            <a:spLocks noGrp="1"/>
          </p:cNvSpPr>
          <p:nvPr>
            <p:ph type="body" sz="quarter" idx="14"/>
          </p:nvPr>
        </p:nvSpPr>
        <p:spPr/>
        <p:txBody>
          <a:bodyPr/>
          <a:lstStyle/>
          <a:p>
            <a:r>
              <a:rPr lang="nl-NL" dirty="0"/>
              <a:t>Reminder Open Access </a:t>
            </a:r>
            <a:r>
              <a:rPr lang="nl-NL" dirty="0" err="1"/>
              <a:t>Agreements</a:t>
            </a:r>
            <a:r>
              <a:rPr lang="nl-NL" dirty="0"/>
              <a:t> </a:t>
            </a:r>
            <a:endParaRPr lang="en-US" dirty="0"/>
          </a:p>
        </p:txBody>
      </p:sp>
      <p:sp>
        <p:nvSpPr>
          <p:cNvPr id="3" name="Text Placeholder 2">
            <a:extLst>
              <a:ext uri="{FF2B5EF4-FFF2-40B4-BE49-F238E27FC236}">
                <a16:creationId xmlns:a16="http://schemas.microsoft.com/office/drawing/2014/main" id="{56CB095A-211F-4ADF-83BC-8F83D9C939A0}"/>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63F8DB8B-17BC-4D10-856C-9E20C6CAA3A0}"/>
              </a:ext>
            </a:extLst>
          </p:cNvPr>
          <p:cNvSpPr>
            <a:spLocks noGrp="1"/>
          </p:cNvSpPr>
          <p:nvPr>
            <p:ph type="body" sz="quarter" idx="17"/>
          </p:nvPr>
        </p:nvSpPr>
        <p:spPr>
          <a:xfrm>
            <a:off x="7422776" y="4618491"/>
            <a:ext cx="4670613" cy="679111"/>
          </a:xfrm>
        </p:spPr>
        <p:txBody>
          <a:bodyPr/>
          <a:lstStyle/>
          <a:p>
            <a:r>
              <a:rPr lang="nl-NL" sz="1600" dirty="0"/>
              <a:t>Check </a:t>
            </a:r>
            <a:r>
              <a:rPr lang="nl-NL" sz="1600" dirty="0" err="1"/>
              <a:t>if</a:t>
            </a:r>
            <a:r>
              <a:rPr lang="nl-NL" sz="1600" dirty="0"/>
              <a:t> MPG has </a:t>
            </a:r>
            <a:r>
              <a:rPr lang="nl-NL" sz="1600" dirty="0" err="1"/>
              <a:t>an</a:t>
            </a:r>
            <a:r>
              <a:rPr lang="nl-NL" sz="1600" dirty="0"/>
              <a:t> agreement</a:t>
            </a:r>
          </a:p>
          <a:p>
            <a:r>
              <a:rPr lang="en-US" sz="1600" dirty="0">
                <a:hlinkClick r:id="rId3"/>
              </a:rPr>
              <a:t>https://oapublishing.mpdl.mpg.de/journals/</a:t>
            </a:r>
            <a:endParaRPr lang="en-US" sz="1600" dirty="0"/>
          </a:p>
          <a:p>
            <a:endParaRPr lang="en-US" dirty="0"/>
          </a:p>
          <a:p>
            <a:endParaRPr lang="en-US" dirty="0"/>
          </a:p>
        </p:txBody>
      </p:sp>
      <p:pic>
        <p:nvPicPr>
          <p:cNvPr id="5" name="Picture 4">
            <a:extLst>
              <a:ext uri="{FF2B5EF4-FFF2-40B4-BE49-F238E27FC236}">
                <a16:creationId xmlns:a16="http://schemas.microsoft.com/office/drawing/2014/main" id="{ABCB3CE5-E4BE-4B58-8FEC-B792CD929029}"/>
              </a:ext>
            </a:extLst>
          </p:cNvPr>
          <p:cNvPicPr>
            <a:picLocks noChangeAspect="1"/>
          </p:cNvPicPr>
          <p:nvPr/>
        </p:nvPicPr>
        <p:blipFill rotWithShape="1">
          <a:blip r:embed="rId4"/>
          <a:srcRect l="6912" t="14606" r="22430"/>
          <a:stretch/>
        </p:blipFill>
        <p:spPr>
          <a:xfrm>
            <a:off x="259976" y="1552030"/>
            <a:ext cx="6745591" cy="4912628"/>
          </a:xfrm>
          <a:prstGeom prst="rect">
            <a:avLst/>
          </a:prstGeom>
        </p:spPr>
      </p:pic>
      <p:sp>
        <p:nvSpPr>
          <p:cNvPr id="6" name="Arrow: Right 5">
            <a:extLst>
              <a:ext uri="{FF2B5EF4-FFF2-40B4-BE49-F238E27FC236}">
                <a16:creationId xmlns:a16="http://schemas.microsoft.com/office/drawing/2014/main" id="{2278D79F-5ADF-426E-B952-42DCE9165EBC}"/>
              </a:ext>
            </a:extLst>
          </p:cNvPr>
          <p:cNvSpPr/>
          <p:nvPr/>
        </p:nvSpPr>
        <p:spPr>
          <a:xfrm rot="10800000">
            <a:off x="5109882" y="4778188"/>
            <a:ext cx="2241176" cy="268941"/>
          </a:xfrm>
          <a:prstGeom prst="rightArrow">
            <a:avLst>
              <a:gd name="adj1" fmla="val 100000"/>
              <a:gd name="adj2"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3695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F181F1-31E0-4D49-BB1F-5EE7F0AB4624}"/>
              </a:ext>
            </a:extLst>
          </p:cNvPr>
          <p:cNvSpPr>
            <a:spLocks noGrp="1"/>
          </p:cNvSpPr>
          <p:nvPr>
            <p:ph type="body" sz="quarter" idx="16"/>
          </p:nvPr>
        </p:nvSpPr>
        <p:spPr/>
        <p:txBody>
          <a:bodyPr/>
          <a:lstStyle/>
          <a:p>
            <a:r>
              <a:rPr lang="pl-PL" dirty="0"/>
              <a:t>Mpi general staff meeting december 17, 2024</a:t>
            </a:r>
            <a:endParaRPr lang="en-US" dirty="0"/>
          </a:p>
        </p:txBody>
      </p:sp>
      <p:pic>
        <p:nvPicPr>
          <p:cNvPr id="5" name="Picture 4">
            <a:extLst>
              <a:ext uri="{FF2B5EF4-FFF2-40B4-BE49-F238E27FC236}">
                <a16:creationId xmlns:a16="http://schemas.microsoft.com/office/drawing/2014/main" id="{984CC919-0974-4155-B873-51FF3E164848}"/>
              </a:ext>
            </a:extLst>
          </p:cNvPr>
          <p:cNvPicPr>
            <a:picLocks noChangeAspect="1"/>
          </p:cNvPicPr>
          <p:nvPr/>
        </p:nvPicPr>
        <p:blipFill rotWithShape="1">
          <a:blip r:embed="rId2"/>
          <a:srcRect l="1634" t="14771" r="2838"/>
          <a:stretch/>
        </p:blipFill>
        <p:spPr>
          <a:xfrm>
            <a:off x="430307" y="914399"/>
            <a:ext cx="10130117" cy="5446305"/>
          </a:xfrm>
          <a:prstGeom prst="rect">
            <a:avLst/>
          </a:prstGeom>
        </p:spPr>
      </p:pic>
      <p:sp>
        <p:nvSpPr>
          <p:cNvPr id="6" name="Rectangle 5">
            <a:extLst>
              <a:ext uri="{FF2B5EF4-FFF2-40B4-BE49-F238E27FC236}">
                <a16:creationId xmlns:a16="http://schemas.microsoft.com/office/drawing/2014/main" id="{126BE32E-9B54-484D-B421-B1D10C80ACC6}"/>
              </a:ext>
            </a:extLst>
          </p:cNvPr>
          <p:cNvSpPr/>
          <p:nvPr/>
        </p:nvSpPr>
        <p:spPr>
          <a:xfrm>
            <a:off x="3792070" y="3989294"/>
            <a:ext cx="2572871" cy="313200"/>
          </a:xfrm>
          <a:prstGeom prst="rect">
            <a:avLst/>
          </a:prstGeom>
          <a:noFill/>
          <a:ln w="38100">
            <a:solidFill>
              <a:srgbClr val="ED6B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12655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6AA881-60B6-4ED1-AA60-C3D25656AE88}"/>
              </a:ext>
            </a:extLst>
          </p:cNvPr>
          <p:cNvSpPr>
            <a:spLocks noGrp="1"/>
          </p:cNvSpPr>
          <p:nvPr>
            <p:ph type="body" sz="quarter" idx="16"/>
          </p:nvPr>
        </p:nvSpPr>
        <p:spPr/>
        <p:txBody>
          <a:bodyPr/>
          <a:lstStyle/>
          <a:p>
            <a:r>
              <a:rPr lang="pl-PL" dirty="0"/>
              <a:t>Mpi general staff meeting december 17, 2024</a:t>
            </a:r>
            <a:endParaRPr lang="en-US" dirty="0"/>
          </a:p>
        </p:txBody>
      </p:sp>
      <p:pic>
        <p:nvPicPr>
          <p:cNvPr id="7" name="Picture 6">
            <a:extLst>
              <a:ext uri="{FF2B5EF4-FFF2-40B4-BE49-F238E27FC236}">
                <a16:creationId xmlns:a16="http://schemas.microsoft.com/office/drawing/2014/main" id="{3977AFBF-8F28-42C0-8D85-4D36456EDAF3}"/>
              </a:ext>
            </a:extLst>
          </p:cNvPr>
          <p:cNvPicPr>
            <a:picLocks noChangeAspect="1"/>
          </p:cNvPicPr>
          <p:nvPr/>
        </p:nvPicPr>
        <p:blipFill rotWithShape="1">
          <a:blip r:embed="rId3"/>
          <a:srcRect l="12191" t="18561" r="39229" b="20119"/>
          <a:stretch/>
        </p:blipFill>
        <p:spPr>
          <a:xfrm>
            <a:off x="699246" y="1021412"/>
            <a:ext cx="6920753" cy="5263966"/>
          </a:xfrm>
          <a:prstGeom prst="rect">
            <a:avLst/>
          </a:prstGeom>
        </p:spPr>
      </p:pic>
      <p:sp>
        <p:nvSpPr>
          <p:cNvPr id="8" name="Rectangle 7">
            <a:extLst>
              <a:ext uri="{FF2B5EF4-FFF2-40B4-BE49-F238E27FC236}">
                <a16:creationId xmlns:a16="http://schemas.microsoft.com/office/drawing/2014/main" id="{F69B7121-118B-4703-9637-D15FD7756AC4}"/>
              </a:ext>
            </a:extLst>
          </p:cNvPr>
          <p:cNvSpPr/>
          <p:nvPr/>
        </p:nvSpPr>
        <p:spPr>
          <a:xfrm>
            <a:off x="1335741" y="4159624"/>
            <a:ext cx="6167718" cy="564776"/>
          </a:xfrm>
          <a:prstGeom prst="rect">
            <a:avLst/>
          </a:prstGeom>
          <a:noFill/>
          <a:ln w="28575">
            <a:solidFill>
              <a:srgbClr val="ED6B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27C3B585-CF23-4970-A569-6BCD4084EF11}"/>
              </a:ext>
            </a:extLst>
          </p:cNvPr>
          <p:cNvSpPr txBox="1"/>
          <p:nvPr/>
        </p:nvSpPr>
        <p:spPr bwMode="auto">
          <a:xfrm>
            <a:off x="8077200" y="4069977"/>
            <a:ext cx="3532094"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Check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before</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submitting</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the</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black"/>
                </a:solidFill>
                <a:effectLst/>
                <a:uLnTx/>
                <a:uFillTx/>
                <a:latin typeface="Arial" charset="0"/>
                <a:ea typeface="+mn-ea"/>
                <a:cs typeface="Arial" charset="0"/>
              </a:rPr>
              <a:t>submitting</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corresponding</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author</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must have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an</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MPI / MPG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affiliation</a:t>
            </a: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49358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49A78A-B4D5-451E-8781-06C77B52B21C}"/>
              </a:ext>
            </a:extLst>
          </p:cNvPr>
          <p:cNvSpPr>
            <a:spLocks noGrp="1"/>
          </p:cNvSpPr>
          <p:nvPr>
            <p:ph type="body" sz="quarter" idx="14"/>
          </p:nvPr>
        </p:nvSpPr>
        <p:spPr>
          <a:xfrm>
            <a:off x="445458" y="578708"/>
            <a:ext cx="8167688" cy="1056128"/>
          </a:xfrm>
        </p:spPr>
        <p:txBody>
          <a:bodyPr/>
          <a:lstStyle/>
          <a:p>
            <a:r>
              <a:rPr lang="nl-NL" dirty="0" err="1"/>
              <a:t>Overview</a:t>
            </a:r>
            <a:r>
              <a:rPr lang="nl-NL" dirty="0"/>
              <a:t> Publications 2024</a:t>
            </a:r>
            <a:endParaRPr lang="en-US" dirty="0"/>
          </a:p>
        </p:txBody>
      </p:sp>
      <p:sp>
        <p:nvSpPr>
          <p:cNvPr id="3" name="Text Placeholder 2">
            <a:extLst>
              <a:ext uri="{FF2B5EF4-FFF2-40B4-BE49-F238E27FC236}">
                <a16:creationId xmlns:a16="http://schemas.microsoft.com/office/drawing/2014/main" id="{3C9A29B6-3845-48CE-A2DA-2F379A8F3F4F}"/>
              </a:ext>
            </a:extLst>
          </p:cNvPr>
          <p:cNvSpPr>
            <a:spLocks noGrp="1"/>
          </p:cNvSpPr>
          <p:nvPr>
            <p:ph type="body" sz="quarter" idx="16"/>
          </p:nvPr>
        </p:nvSpPr>
        <p:spPr/>
        <p:txBody>
          <a:bodyPr/>
          <a:lstStyle/>
          <a:p>
            <a:r>
              <a:rPr lang="pl-PL" dirty="0"/>
              <a:t>Mpi general staff meeting december 17, 2024</a:t>
            </a:r>
            <a:endParaRPr lang="en-US" dirty="0"/>
          </a:p>
        </p:txBody>
      </p:sp>
      <p:graphicFrame>
        <p:nvGraphicFramePr>
          <p:cNvPr id="6" name="Chart 5">
            <a:extLst>
              <a:ext uri="{FF2B5EF4-FFF2-40B4-BE49-F238E27FC236}">
                <a16:creationId xmlns:a16="http://schemas.microsoft.com/office/drawing/2014/main" id="{042BED21-47FB-4B67-A2D4-1591A245B7EE}"/>
              </a:ext>
            </a:extLst>
          </p:cNvPr>
          <p:cNvGraphicFramePr>
            <a:graphicFrameLocks/>
          </p:cNvGraphicFramePr>
          <p:nvPr>
            <p:extLst/>
          </p:nvPr>
        </p:nvGraphicFramePr>
        <p:xfrm>
          <a:off x="560275" y="1588790"/>
          <a:ext cx="5396772" cy="46583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E08D7B0F-DA86-4965-A04C-7224107E0205}"/>
              </a:ext>
            </a:extLst>
          </p:cNvPr>
          <p:cNvGraphicFramePr>
            <a:graphicFrameLocks noGrp="1"/>
          </p:cNvGraphicFramePr>
          <p:nvPr>
            <p:extLst/>
          </p:nvPr>
        </p:nvGraphicFramePr>
        <p:xfrm>
          <a:off x="6234954" y="2011355"/>
          <a:ext cx="4226858" cy="3572393"/>
        </p:xfrm>
        <a:graphic>
          <a:graphicData uri="http://schemas.openxmlformats.org/drawingml/2006/table">
            <a:tbl>
              <a:tblPr firstRow="1" firstCol="1" bandRow="1"/>
              <a:tblGrid>
                <a:gridCol w="3127496">
                  <a:extLst>
                    <a:ext uri="{9D8B030D-6E8A-4147-A177-3AD203B41FA5}">
                      <a16:colId xmlns:a16="http://schemas.microsoft.com/office/drawing/2014/main" val="2416868657"/>
                    </a:ext>
                  </a:extLst>
                </a:gridCol>
                <a:gridCol w="1099362">
                  <a:extLst>
                    <a:ext uri="{9D8B030D-6E8A-4147-A177-3AD203B41FA5}">
                      <a16:colId xmlns:a16="http://schemas.microsoft.com/office/drawing/2014/main" val="2508974945"/>
                    </a:ext>
                  </a:extLst>
                </a:gridCol>
              </a:tblGrid>
              <a:tr h="436911">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Top 12 journal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publications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433525"/>
                  </a:ext>
                </a:extLst>
              </a:tr>
              <a:tr h="226166">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Scientific Reports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6634907"/>
                  </a:ext>
                </a:extLst>
              </a:tr>
              <a:tr h="226166">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Journal of Cognitive Neuroscience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993040"/>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PNAS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696616"/>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Brain Structure &amp; Function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75735"/>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Frontiers in Psychology</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836123"/>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Nature Communications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704779"/>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Behavior Research Methods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23225"/>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Cognition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871006"/>
                  </a:ext>
                </a:extLst>
              </a:tr>
              <a:tr h="436911">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Language, Cognition&amp; Neuroscience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138799"/>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Neurobiology of Language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81143"/>
                  </a:ext>
                </a:extLst>
              </a:tr>
              <a:tr h="226166">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PLOS ONE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421223"/>
                  </a:ext>
                </a:extLst>
              </a:tr>
              <a:tr h="436911">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Quarterly Journal of Exp Psychology</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524169"/>
                  </a:ext>
                </a:extLst>
              </a:tr>
            </a:tbl>
          </a:graphicData>
        </a:graphic>
      </p:graphicFrame>
      <p:sp>
        <p:nvSpPr>
          <p:cNvPr id="11" name="TextBox 10">
            <a:extLst>
              <a:ext uri="{FF2B5EF4-FFF2-40B4-BE49-F238E27FC236}">
                <a16:creationId xmlns:a16="http://schemas.microsoft.com/office/drawing/2014/main" id="{F204C866-57A5-4705-A5FA-5E4349360BCE}"/>
              </a:ext>
            </a:extLst>
          </p:cNvPr>
          <p:cNvSpPr txBox="1"/>
          <p:nvPr/>
        </p:nvSpPr>
        <p:spPr bwMode="auto">
          <a:xfrm>
            <a:off x="560275" y="5997388"/>
            <a:ext cx="336626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Total 239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publications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06169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933747-CA78-4B25-B77C-DBFA350DDCC3}"/>
              </a:ext>
            </a:extLst>
          </p:cNvPr>
          <p:cNvSpPr>
            <a:spLocks noGrp="1"/>
          </p:cNvSpPr>
          <p:nvPr>
            <p:ph type="body" sz="quarter" idx="14"/>
          </p:nvPr>
        </p:nvSpPr>
        <p:spPr/>
        <p:txBody>
          <a:bodyPr/>
          <a:lstStyle/>
          <a:p>
            <a:r>
              <a:rPr lang="nl-NL" dirty="0"/>
              <a:t>Open Access = CC BY</a:t>
            </a:r>
            <a:endParaRPr lang="en-US" dirty="0"/>
          </a:p>
        </p:txBody>
      </p:sp>
      <p:sp>
        <p:nvSpPr>
          <p:cNvPr id="9" name="Text Placeholder 8">
            <a:extLst>
              <a:ext uri="{FF2B5EF4-FFF2-40B4-BE49-F238E27FC236}">
                <a16:creationId xmlns:a16="http://schemas.microsoft.com/office/drawing/2014/main" id="{CFAEC5BF-60AD-425F-B324-EE9CFE3DD6E2}"/>
              </a:ext>
            </a:extLst>
          </p:cNvPr>
          <p:cNvSpPr>
            <a:spLocks noGrp="1"/>
          </p:cNvSpPr>
          <p:nvPr>
            <p:ph type="body" sz="quarter" idx="16"/>
          </p:nvPr>
        </p:nvSpPr>
        <p:spPr/>
        <p:txBody>
          <a:bodyPr/>
          <a:lstStyle/>
          <a:p>
            <a:r>
              <a:rPr lang="pl-PL" dirty="0"/>
              <a:t>Mpi general staff meeting december 17, 2024</a:t>
            </a:r>
            <a:endParaRPr lang="en-US" dirty="0"/>
          </a:p>
        </p:txBody>
      </p:sp>
      <p:pic>
        <p:nvPicPr>
          <p:cNvPr id="6" name="Picture 5">
            <a:extLst>
              <a:ext uri="{FF2B5EF4-FFF2-40B4-BE49-F238E27FC236}">
                <a16:creationId xmlns:a16="http://schemas.microsoft.com/office/drawing/2014/main" id="{BDAC04CA-10E2-411C-AC89-976F987AE385}"/>
              </a:ext>
            </a:extLst>
          </p:cNvPr>
          <p:cNvPicPr>
            <a:picLocks noChangeAspect="1"/>
          </p:cNvPicPr>
          <p:nvPr/>
        </p:nvPicPr>
        <p:blipFill>
          <a:blip r:embed="rId3"/>
          <a:stretch>
            <a:fillRect/>
          </a:stretch>
        </p:blipFill>
        <p:spPr>
          <a:xfrm>
            <a:off x="728662" y="1795827"/>
            <a:ext cx="3118689" cy="3118689"/>
          </a:xfrm>
          <a:prstGeom prst="rect">
            <a:avLst/>
          </a:prstGeom>
        </p:spPr>
      </p:pic>
      <p:pic>
        <p:nvPicPr>
          <p:cNvPr id="7" name="Picture 6">
            <a:extLst>
              <a:ext uri="{FF2B5EF4-FFF2-40B4-BE49-F238E27FC236}">
                <a16:creationId xmlns:a16="http://schemas.microsoft.com/office/drawing/2014/main" id="{51DCF493-BDD5-4D3D-B97D-E5215732C116}"/>
              </a:ext>
            </a:extLst>
          </p:cNvPr>
          <p:cNvPicPr>
            <a:picLocks noChangeAspect="1"/>
          </p:cNvPicPr>
          <p:nvPr/>
        </p:nvPicPr>
        <p:blipFill>
          <a:blip r:embed="rId4"/>
          <a:stretch>
            <a:fillRect/>
          </a:stretch>
        </p:blipFill>
        <p:spPr>
          <a:xfrm>
            <a:off x="4435811" y="1553780"/>
            <a:ext cx="6547671" cy="4206605"/>
          </a:xfrm>
          <a:prstGeom prst="rect">
            <a:avLst/>
          </a:prstGeom>
        </p:spPr>
      </p:pic>
      <p:sp>
        <p:nvSpPr>
          <p:cNvPr id="11" name="TextBox 10">
            <a:extLst>
              <a:ext uri="{FF2B5EF4-FFF2-40B4-BE49-F238E27FC236}">
                <a16:creationId xmlns:a16="http://schemas.microsoft.com/office/drawing/2014/main" id="{6BF1C069-15A1-4AD2-B75F-598A961C6E5B}"/>
              </a:ext>
            </a:extLst>
          </p:cNvPr>
          <p:cNvSpPr txBox="1"/>
          <p:nvPr/>
        </p:nvSpPr>
        <p:spPr bwMode="auto">
          <a:xfrm>
            <a:off x="728662" y="6194612"/>
            <a:ext cx="66672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5"/>
              </a:rPr>
              <a:t>https://deal-konsortium.de/en/why-ccby</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34462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284B4-B7F3-4928-BFCB-8350AF218E96}"/>
              </a:ext>
            </a:extLst>
          </p:cNvPr>
          <p:cNvSpPr>
            <a:spLocks noGrp="1"/>
          </p:cNvSpPr>
          <p:nvPr>
            <p:ph type="body" sz="quarter" idx="14"/>
          </p:nvPr>
        </p:nvSpPr>
        <p:spPr>
          <a:xfrm>
            <a:off x="1107353" y="564811"/>
            <a:ext cx="8167688" cy="1056128"/>
          </a:xfrm>
        </p:spPr>
        <p:txBody>
          <a:bodyPr/>
          <a:lstStyle/>
          <a:p>
            <a:pPr algn="ctr"/>
            <a:r>
              <a:rPr lang="nl-NL" dirty="0" err="1"/>
              <a:t>Humanities</a:t>
            </a:r>
            <a:r>
              <a:rPr lang="nl-NL" dirty="0"/>
              <a:t> and </a:t>
            </a:r>
            <a:r>
              <a:rPr lang="nl-NL" dirty="0" err="1"/>
              <a:t>Social</a:t>
            </a:r>
            <a:r>
              <a:rPr lang="nl-NL" dirty="0"/>
              <a:t> Sciences </a:t>
            </a:r>
            <a:r>
              <a:rPr lang="nl-NL" dirty="0" err="1"/>
              <a:t>Librarians</a:t>
            </a:r>
            <a:r>
              <a:rPr lang="nl-NL" dirty="0"/>
              <a:t>  </a:t>
            </a:r>
            <a:endParaRPr lang="en-US" dirty="0"/>
          </a:p>
        </p:txBody>
      </p:sp>
      <p:sp>
        <p:nvSpPr>
          <p:cNvPr id="3" name="Text Placeholder 2">
            <a:extLst>
              <a:ext uri="{FF2B5EF4-FFF2-40B4-BE49-F238E27FC236}">
                <a16:creationId xmlns:a16="http://schemas.microsoft.com/office/drawing/2014/main" id="{A690E95A-7A25-4D2D-96F4-F00EFA780FB3}"/>
              </a:ext>
            </a:extLst>
          </p:cNvPr>
          <p:cNvSpPr>
            <a:spLocks noGrp="1"/>
          </p:cNvSpPr>
          <p:nvPr>
            <p:ph type="body" sz="quarter" idx="16"/>
          </p:nvPr>
        </p:nvSpPr>
        <p:spPr/>
        <p:txBody>
          <a:bodyPr/>
          <a:lstStyle/>
          <a:p>
            <a:r>
              <a:rPr lang="pl-PL" dirty="0"/>
              <a:t>Mp general staff meeting december 17, 2024</a:t>
            </a:r>
            <a:endParaRPr lang="en-US" dirty="0"/>
          </a:p>
        </p:txBody>
      </p:sp>
      <p:pic>
        <p:nvPicPr>
          <p:cNvPr id="6" name="Picture 5">
            <a:extLst>
              <a:ext uri="{FF2B5EF4-FFF2-40B4-BE49-F238E27FC236}">
                <a16:creationId xmlns:a16="http://schemas.microsoft.com/office/drawing/2014/main" id="{EFBCAFD6-3CD8-4288-8599-847075F4619F}"/>
              </a:ext>
            </a:extLst>
          </p:cNvPr>
          <p:cNvPicPr>
            <a:picLocks noChangeAspect="1"/>
          </p:cNvPicPr>
          <p:nvPr/>
        </p:nvPicPr>
        <p:blipFill>
          <a:blip r:embed="rId3"/>
          <a:stretch>
            <a:fillRect/>
          </a:stretch>
        </p:blipFill>
        <p:spPr>
          <a:xfrm>
            <a:off x="1651710" y="1872550"/>
            <a:ext cx="7078974" cy="3984510"/>
          </a:xfrm>
          <a:prstGeom prst="rect">
            <a:avLst/>
          </a:prstGeom>
        </p:spPr>
      </p:pic>
    </p:spTree>
    <p:extLst>
      <p:ext uri="{BB962C8B-B14F-4D97-AF65-F5344CB8AC3E}">
        <p14:creationId xmlns:p14="http://schemas.microsoft.com/office/powerpoint/2010/main" val="1753697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6998" y="475288"/>
            <a:ext cx="8167688" cy="1056128"/>
          </a:xfrm>
        </p:spPr>
        <p:txBody>
          <a:bodyPr/>
          <a:lstStyle/>
          <a:p>
            <a:r>
              <a:rPr lang="nl-NL" dirty="0"/>
              <a:t>Library Committee Members</a:t>
            </a:r>
            <a:endParaRPr lang="en-US" dirty="0"/>
          </a:p>
        </p:txBody>
      </p:sp>
      <p:sp>
        <p:nvSpPr>
          <p:cNvPr id="3" name="Text Placeholder 2"/>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p:cNvSpPr>
            <a:spLocks noGrp="1"/>
          </p:cNvSpPr>
          <p:nvPr>
            <p:ph type="body" sz="quarter" idx="17"/>
          </p:nvPr>
        </p:nvSpPr>
        <p:spPr>
          <a:xfrm>
            <a:off x="347342" y="779048"/>
            <a:ext cx="10890940" cy="914455"/>
          </a:xfrm>
        </p:spPr>
        <p:txBody>
          <a:bodyPr/>
          <a:lstStyle/>
          <a:p>
            <a:endParaRPr lang="nl-NL" dirty="0"/>
          </a:p>
          <a:p>
            <a:r>
              <a:rPr lang="en-US" dirty="0">
                <a:hlinkClick r:id="rId3"/>
              </a:rPr>
              <a:t>http://maxintra.mpi.nl/representation/Library%20committee</a:t>
            </a:r>
            <a:endParaRPr lang="en-US" dirty="0"/>
          </a:p>
          <a:p>
            <a:endParaRPr lang="en-US" dirty="0"/>
          </a:p>
          <a:p>
            <a:endParaRPr lang="nl-NL" dirty="0"/>
          </a:p>
          <a:p>
            <a:endParaRPr lang="en-US" dirty="0"/>
          </a:p>
          <a:p>
            <a:endParaRPr lang="en-US" dirty="0"/>
          </a:p>
        </p:txBody>
      </p:sp>
      <p:sp>
        <p:nvSpPr>
          <p:cNvPr id="8" name="TextBox 7"/>
          <p:cNvSpPr txBox="1"/>
          <p:nvPr/>
        </p:nvSpPr>
        <p:spPr bwMode="auto">
          <a:xfrm>
            <a:off x="8250108" y="3407002"/>
            <a:ext cx="25758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Library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Karin Kastens; head of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Meggie Uijen; assistant librarian</a:t>
            </a: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03" y="1717083"/>
            <a:ext cx="1532762" cy="13058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030" y="1717082"/>
            <a:ext cx="1532764" cy="1305874"/>
          </a:xfrm>
          <a:prstGeom prst="rect">
            <a:avLst/>
          </a:prstGeom>
        </p:spPr>
      </p:pic>
      <p:sp>
        <p:nvSpPr>
          <p:cNvPr id="13" name="TextBox 12"/>
          <p:cNvSpPr txBox="1"/>
          <p:nvPr/>
        </p:nvSpPr>
        <p:spPr bwMode="auto">
          <a:xfrm>
            <a:off x="503303" y="3429000"/>
            <a:ext cx="192866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Andrea Martin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Language and Computation in Neural Systems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TextBox 13"/>
          <p:cNvSpPr txBox="1"/>
          <p:nvPr/>
        </p:nvSpPr>
        <p:spPr bwMode="auto">
          <a:xfrm>
            <a:off x="2544049" y="3374155"/>
            <a:ext cx="1532762"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Sanjeevan Jahagirdar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Language and Genetics Department</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5" name="TextBox 14"/>
          <p:cNvSpPr txBox="1"/>
          <p:nvPr/>
        </p:nvSpPr>
        <p:spPr bwMode="auto">
          <a:xfrm>
            <a:off x="4440842" y="3378534"/>
            <a:ext cx="1532762"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Eleanor Huizeling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Multimodal Language Department</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6" name="TextBox 15"/>
          <p:cNvSpPr txBox="1"/>
          <p:nvPr/>
        </p:nvSpPr>
        <p:spPr bwMode="auto">
          <a:xfrm>
            <a:off x="6298780" y="3407002"/>
            <a:ext cx="169397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Chih Yeh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Language Development Department</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7" name="Picture 16">
            <a:extLst>
              <a:ext uri="{FF2B5EF4-FFF2-40B4-BE49-F238E27FC236}">
                <a16:creationId xmlns:a16="http://schemas.microsoft.com/office/drawing/2014/main" id="{12AC8014-752B-4FD0-9204-580A98B166A3}"/>
              </a:ext>
            </a:extLst>
          </p:cNvPr>
          <p:cNvPicPr>
            <a:picLocks noChangeAspect="1"/>
          </p:cNvPicPr>
          <p:nvPr/>
        </p:nvPicPr>
        <p:blipFill>
          <a:blip r:embed="rId6"/>
          <a:stretch>
            <a:fillRect/>
          </a:stretch>
        </p:blipFill>
        <p:spPr>
          <a:xfrm>
            <a:off x="6257208" y="1693503"/>
            <a:ext cx="1489210" cy="1268768"/>
          </a:xfrm>
          <a:prstGeom prst="rect">
            <a:avLst/>
          </a:prstGeom>
        </p:spPr>
      </p:pic>
      <p:pic>
        <p:nvPicPr>
          <p:cNvPr id="19" name="Picture 18">
            <a:extLst>
              <a:ext uri="{FF2B5EF4-FFF2-40B4-BE49-F238E27FC236}">
                <a16:creationId xmlns:a16="http://schemas.microsoft.com/office/drawing/2014/main" id="{2DD7B083-1C84-4966-9AAB-635D61A06160}"/>
              </a:ext>
            </a:extLst>
          </p:cNvPr>
          <p:cNvPicPr>
            <a:picLocks noChangeAspect="1"/>
          </p:cNvPicPr>
          <p:nvPr/>
        </p:nvPicPr>
        <p:blipFill>
          <a:blip r:embed="rId7"/>
          <a:stretch>
            <a:fillRect/>
          </a:stretch>
        </p:blipFill>
        <p:spPr>
          <a:xfrm>
            <a:off x="8321891" y="1657422"/>
            <a:ext cx="1533770" cy="1304849"/>
          </a:xfrm>
          <a:prstGeom prst="rect">
            <a:avLst/>
          </a:prstGeom>
        </p:spPr>
      </p:pic>
      <p:sp>
        <p:nvSpPr>
          <p:cNvPr id="18" name="TextBox 17">
            <a:extLst>
              <a:ext uri="{FF2B5EF4-FFF2-40B4-BE49-F238E27FC236}">
                <a16:creationId xmlns:a16="http://schemas.microsoft.com/office/drawing/2014/main" id="{46DB2E96-0B7E-4C72-A774-848EF97C5E36}"/>
              </a:ext>
            </a:extLst>
          </p:cNvPr>
          <p:cNvSpPr txBox="1"/>
          <p:nvPr/>
        </p:nvSpPr>
        <p:spPr bwMode="auto">
          <a:xfrm>
            <a:off x="503303" y="5191786"/>
            <a:ext cx="51068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786A"/>
                </a:solidFill>
                <a:effectLst/>
                <a:uLnTx/>
                <a:uFillTx/>
                <a:latin typeface="Arial" charset="0"/>
                <a:ea typeface="+mn-ea"/>
                <a:cs typeface="Arial" charset="0"/>
              </a:rPr>
              <a:t>email: library@mpi.nl</a:t>
            </a:r>
          </a:p>
        </p:txBody>
      </p:sp>
      <p:pic>
        <p:nvPicPr>
          <p:cNvPr id="6" name="Picture 5">
            <a:extLst>
              <a:ext uri="{FF2B5EF4-FFF2-40B4-BE49-F238E27FC236}">
                <a16:creationId xmlns:a16="http://schemas.microsoft.com/office/drawing/2014/main" id="{A34D592C-A80F-4731-8D75-D3F8B7A7EFCF}"/>
              </a:ext>
            </a:extLst>
          </p:cNvPr>
          <p:cNvPicPr>
            <a:picLocks noChangeAspect="1"/>
          </p:cNvPicPr>
          <p:nvPr/>
        </p:nvPicPr>
        <p:blipFill>
          <a:blip r:embed="rId8"/>
          <a:stretch>
            <a:fillRect/>
          </a:stretch>
        </p:blipFill>
        <p:spPr>
          <a:xfrm>
            <a:off x="2658112" y="1666214"/>
            <a:ext cx="1196799" cy="1595732"/>
          </a:xfrm>
          <a:prstGeom prst="rect">
            <a:avLst/>
          </a:prstGeom>
        </p:spPr>
      </p:pic>
    </p:spTree>
    <p:extLst>
      <p:ext uri="{BB962C8B-B14F-4D97-AF65-F5344CB8AC3E}">
        <p14:creationId xmlns:p14="http://schemas.microsoft.com/office/powerpoint/2010/main" val="1995664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860A56-6AAA-4532-8BB4-4D7CD76359B3}"/>
              </a:ext>
            </a:extLst>
          </p:cNvPr>
          <p:cNvSpPr>
            <a:spLocks noGrp="1"/>
          </p:cNvSpPr>
          <p:nvPr>
            <p:ph type="body" sz="quarter" idx="16"/>
          </p:nvPr>
        </p:nvSpPr>
        <p:spPr/>
        <p:txBody>
          <a:bodyPr/>
          <a:lstStyle/>
          <a:p>
            <a:r>
              <a:rPr lang="pl-PL" dirty="0"/>
              <a:t>Mpi general staff meeting december 17, 2024</a:t>
            </a:r>
            <a:endParaRPr lang="nl-NL" dirty="0"/>
          </a:p>
        </p:txBody>
      </p:sp>
      <p:pic>
        <p:nvPicPr>
          <p:cNvPr id="1026" name="Picture 2" descr="Julia Chauvet portrait">
            <a:extLst>
              <a:ext uri="{FF2B5EF4-FFF2-40B4-BE49-F238E27FC236}">
                <a16:creationId xmlns:a16="http://schemas.microsoft.com/office/drawing/2014/main" id="{C7E3A5ED-FAA9-2204-9F22-0E12514D6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98" y="1608995"/>
            <a:ext cx="1702408" cy="1450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A0329FF3-4534-CED9-16A7-F61BEDC14F71}"/>
              </a:ext>
            </a:extLst>
          </p:cNvPr>
          <p:cNvSpPr txBox="1"/>
          <p:nvPr/>
        </p:nvSpPr>
        <p:spPr bwMode="auto">
          <a:xfrm>
            <a:off x="370016" y="3052180"/>
            <a:ext cx="21161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Julia Chauvet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Psychology of Language Department</a:t>
            </a:r>
          </a:p>
        </p:txBody>
      </p:sp>
      <p:sp>
        <p:nvSpPr>
          <p:cNvPr id="7" name="TextBox 12">
            <a:extLst>
              <a:ext uri="{FF2B5EF4-FFF2-40B4-BE49-F238E27FC236}">
                <a16:creationId xmlns:a16="http://schemas.microsoft.com/office/drawing/2014/main" id="{76A78CAC-EB2F-2BA3-7922-1B697F4EF99F}"/>
              </a:ext>
            </a:extLst>
          </p:cNvPr>
          <p:cNvSpPr txBox="1"/>
          <p:nvPr/>
        </p:nvSpPr>
        <p:spPr bwMode="auto">
          <a:xfrm>
            <a:off x="2507286" y="3094715"/>
            <a:ext cx="21161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Ingrid Szilagyi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Language and Genetics Department</a:t>
            </a:r>
          </a:p>
        </p:txBody>
      </p:sp>
      <p:pic>
        <p:nvPicPr>
          <p:cNvPr id="9" name="Afbeelding 8">
            <a:extLst>
              <a:ext uri="{FF2B5EF4-FFF2-40B4-BE49-F238E27FC236}">
                <a16:creationId xmlns:a16="http://schemas.microsoft.com/office/drawing/2014/main" id="{B2730BCE-41C1-7B51-F4F1-4D58F2C8CC00}"/>
              </a:ext>
            </a:extLst>
          </p:cNvPr>
          <p:cNvPicPr>
            <a:picLocks noChangeAspect="1"/>
          </p:cNvPicPr>
          <p:nvPr/>
        </p:nvPicPr>
        <p:blipFill>
          <a:blip r:embed="rId3"/>
          <a:stretch>
            <a:fillRect/>
          </a:stretch>
        </p:blipFill>
        <p:spPr>
          <a:xfrm>
            <a:off x="6887728" y="1095090"/>
            <a:ext cx="5107031" cy="2891399"/>
          </a:xfrm>
          <a:prstGeom prst="rect">
            <a:avLst/>
          </a:prstGeom>
        </p:spPr>
      </p:pic>
      <p:sp>
        <p:nvSpPr>
          <p:cNvPr id="10" name="Text Placeholder 1">
            <a:extLst>
              <a:ext uri="{FF2B5EF4-FFF2-40B4-BE49-F238E27FC236}">
                <a16:creationId xmlns:a16="http://schemas.microsoft.com/office/drawing/2014/main" id="{C9A450DD-A14C-DD7B-7E66-A1CFDA7EB2B6}"/>
              </a:ext>
            </a:extLst>
          </p:cNvPr>
          <p:cNvSpPr txBox="1">
            <a:spLocks/>
          </p:cNvSpPr>
          <p:nvPr/>
        </p:nvSpPr>
        <p:spPr>
          <a:xfrm>
            <a:off x="356998" y="475288"/>
            <a:ext cx="8167688" cy="1056128"/>
          </a:xfrm>
          <a:prstGeom prst="rect">
            <a:avLst/>
          </a:prstGeom>
        </p:spPr>
        <p:txBody>
          <a:bodyPr tIns="36000" bIns="36000" anchor="t" anchorCtr="0"/>
          <a:lstStyle>
            <a:lvl1pPr marL="0" indent="0" algn="l" defTabSz="914400" rtl="0" eaLnBrk="1" latinLnBrk="0" hangingPunct="1">
              <a:lnSpc>
                <a:spcPct val="100000"/>
              </a:lnSpc>
              <a:spcBef>
                <a:spcPts val="0"/>
              </a:spcBef>
              <a:buFont typeface="Arial" panose="020B0604020202020204" pitchFamily="34" charset="0"/>
              <a:buNone/>
              <a:defRPr sz="3200" kern="1200" baseline="0">
                <a:solidFill>
                  <a:srgbClr val="0078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Open </a:t>
            </a:r>
            <a:r>
              <a:rPr kumimoji="0" lang="nl-NL" sz="3200" b="0" i="0" u="none" strike="noStrike" kern="1200" cap="none" spc="0" normalizeH="0" baseline="0" noProof="0" dirty="0" err="1">
                <a:ln>
                  <a:noFill/>
                </a:ln>
                <a:solidFill>
                  <a:srgbClr val="00786A"/>
                </a:solidFill>
                <a:effectLst/>
                <a:uLnTx/>
                <a:uFillTx/>
                <a:latin typeface="Arial" panose="020B0604020202020204" pitchFamily="34" charset="0"/>
                <a:ea typeface="+mn-ea"/>
                <a:cs typeface="Arial" panose="020B0604020202020204" pitchFamily="34" charset="0"/>
              </a:rPr>
              <a:t>Science</a:t>
            </a:r>
            <a:r>
              <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err="1">
                <a:ln>
                  <a:noFill/>
                </a:ln>
                <a:solidFill>
                  <a:srgbClr val="00786A"/>
                </a:solidFill>
                <a:effectLst/>
                <a:uLnTx/>
                <a:uFillTx/>
                <a:latin typeface="Arial" panose="020B0604020202020204" pitchFamily="34" charset="0"/>
                <a:ea typeface="+mn-ea"/>
                <a:cs typeface="Arial" panose="020B0604020202020204" pitchFamily="34" charset="0"/>
              </a:rPr>
              <a:t>Ambassadors</a:t>
            </a:r>
            <a:endParaRPr kumimoji="0" lang="en-US"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endParaRPr>
          </a:p>
        </p:txBody>
      </p:sp>
      <p:pic>
        <p:nvPicPr>
          <p:cNvPr id="11" name="Picture 4" descr="Ingrid Szilagyi">
            <a:extLst>
              <a:ext uri="{FF2B5EF4-FFF2-40B4-BE49-F238E27FC236}">
                <a16:creationId xmlns:a16="http://schemas.microsoft.com/office/drawing/2014/main" id="{14FE71D3-A980-4818-B16D-3054D69D1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286" y="1608995"/>
            <a:ext cx="1702408" cy="1450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yla McConnell portrait">
            <a:extLst>
              <a:ext uri="{FF2B5EF4-FFF2-40B4-BE49-F238E27FC236}">
                <a16:creationId xmlns:a16="http://schemas.microsoft.com/office/drawing/2014/main" id="{665D9170-EF7D-489B-A690-32EEEDAF3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574" y="1601773"/>
            <a:ext cx="1702408" cy="14504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9E09816-80F5-4744-A8D6-9126B4A9D123}"/>
              </a:ext>
            </a:extLst>
          </p:cNvPr>
          <p:cNvSpPr txBox="1"/>
          <p:nvPr/>
        </p:nvSpPr>
        <p:spPr bwMode="auto">
          <a:xfrm>
            <a:off x="4644556" y="3070673"/>
            <a:ext cx="21161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Kyla </a:t>
            </a:r>
            <a:r>
              <a:rPr kumimoji="0" lang="en-US" sz="1400" b="0" i="0" u="none" strike="noStrike" kern="1200" cap="none" spc="0" normalizeH="0" baseline="0" noProof="0" dirty="0" err="1">
                <a:ln>
                  <a:noFill/>
                </a:ln>
                <a:solidFill>
                  <a:prstClr val="black"/>
                </a:solidFill>
                <a:effectLst/>
                <a:uLnTx/>
                <a:uFillTx/>
                <a:latin typeface="Arial" charset="0"/>
                <a:ea typeface="+mn-ea"/>
                <a:cs typeface="Arial" charset="0"/>
              </a:rPr>
              <a:t>McConell</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Psychology of Language Department</a:t>
            </a:r>
          </a:p>
        </p:txBody>
      </p:sp>
      <p:sp>
        <p:nvSpPr>
          <p:cNvPr id="5" name="Text Placeholder 4">
            <a:extLst>
              <a:ext uri="{FF2B5EF4-FFF2-40B4-BE49-F238E27FC236}">
                <a16:creationId xmlns:a16="http://schemas.microsoft.com/office/drawing/2014/main" id="{FC0B116D-5014-4470-B536-3FECF9A1FDA1}"/>
              </a:ext>
            </a:extLst>
          </p:cNvPr>
          <p:cNvSpPr>
            <a:spLocks noGrp="1"/>
          </p:cNvSpPr>
          <p:nvPr>
            <p:ph type="body" sz="quarter" idx="17"/>
          </p:nvPr>
        </p:nvSpPr>
        <p:spPr>
          <a:xfrm>
            <a:off x="370017" y="4245428"/>
            <a:ext cx="10537469" cy="2400301"/>
          </a:xfrm>
        </p:spPr>
        <p:txBody>
          <a:bodyPr/>
          <a:lstStyle/>
          <a:p>
            <a:r>
              <a:rPr lang="en-GB" b="1" dirty="0">
                <a:solidFill>
                  <a:srgbClr val="00786A"/>
                </a:solidFill>
              </a:rPr>
              <a:t>The MPI Open Science Ambassadors promote transparency, reproducibility and collaboration in scientific pursuits at our Institute. </a:t>
            </a:r>
          </a:p>
          <a:p>
            <a:endParaRPr lang="en-GB" dirty="0"/>
          </a:p>
          <a:p>
            <a:pPr marL="285750" indent="-285750">
              <a:buClr>
                <a:srgbClr val="ED6B06"/>
              </a:buClr>
              <a:buSzPct val="150000"/>
              <a:buFont typeface="Arial" panose="020B0604020202020204" pitchFamily="34" charset="0"/>
              <a:buChar char="•"/>
            </a:pPr>
            <a:r>
              <a:rPr lang="en-GB" sz="1600" dirty="0"/>
              <a:t>As part of the wider MPG Open Science Ambassadors program (</a:t>
            </a:r>
            <a:r>
              <a:rPr lang="en-GB" sz="1600" dirty="0">
                <a:hlinkClick r:id="rId6"/>
              </a:rPr>
              <a:t>https://osip.mpdl.mpg.de/</a:t>
            </a:r>
            <a:r>
              <a:rPr lang="en-GB" sz="1600" dirty="0"/>
              <a:t>), we focus on making research articles, data, code, peer review, and educational materials open and reproducible and making science transparent and accessible to citizens of our communities. </a:t>
            </a:r>
          </a:p>
          <a:p>
            <a:pPr marL="285750" indent="-285750">
              <a:buClr>
                <a:srgbClr val="ED6B06"/>
              </a:buClr>
              <a:buSzPct val="150000"/>
              <a:buFont typeface="Arial" panose="020B0604020202020204" pitchFamily="34" charset="0"/>
              <a:buChar char="•"/>
            </a:pPr>
            <a:r>
              <a:rPr lang="en-GB" sz="1600" dirty="0"/>
              <a:t>At the MPI, we are involved in planning </a:t>
            </a:r>
            <a:r>
              <a:rPr lang="en-GB" sz="1600" b="1" dirty="0">
                <a:solidFill>
                  <a:srgbClr val="ED6B06"/>
                </a:solidFill>
              </a:rPr>
              <a:t>workshops</a:t>
            </a:r>
            <a:r>
              <a:rPr lang="en-GB" sz="1600" dirty="0"/>
              <a:t> related to </a:t>
            </a:r>
            <a:r>
              <a:rPr lang="en-GB" sz="1600" b="1" dirty="0"/>
              <a:t>Open Science, FAIR principles, supporting and guiding our colleagues in embracing Open Science principles, and inspiring interest in open practices.</a:t>
            </a:r>
            <a:endParaRPr lang="nl-NL" sz="1600" b="1" dirty="0"/>
          </a:p>
        </p:txBody>
      </p:sp>
    </p:spTree>
    <p:extLst>
      <p:ext uri="{BB962C8B-B14F-4D97-AF65-F5344CB8AC3E}">
        <p14:creationId xmlns:p14="http://schemas.microsoft.com/office/powerpoint/2010/main" val="9521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up)">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up)">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860A56-6AAA-4532-8BB4-4D7CD76359B3}"/>
              </a:ext>
            </a:extLst>
          </p:cNvPr>
          <p:cNvSpPr>
            <a:spLocks noGrp="1"/>
          </p:cNvSpPr>
          <p:nvPr>
            <p:ph type="body" sz="quarter" idx="16"/>
          </p:nvPr>
        </p:nvSpPr>
        <p:spPr/>
        <p:txBody>
          <a:bodyPr/>
          <a:lstStyle/>
          <a:p>
            <a:r>
              <a:rPr lang="pl-PL" dirty="0"/>
              <a:t>Mpi general staff meeting december 17, 2024</a:t>
            </a:r>
            <a:endParaRPr lang="nl-NL" dirty="0"/>
          </a:p>
          <a:p>
            <a:endParaRPr lang="nl-NL" dirty="0"/>
          </a:p>
        </p:txBody>
      </p:sp>
      <p:sp>
        <p:nvSpPr>
          <p:cNvPr id="10" name="Text Placeholder 1">
            <a:extLst>
              <a:ext uri="{FF2B5EF4-FFF2-40B4-BE49-F238E27FC236}">
                <a16:creationId xmlns:a16="http://schemas.microsoft.com/office/drawing/2014/main" id="{C9A450DD-A14C-DD7B-7E66-A1CFDA7EB2B6}"/>
              </a:ext>
            </a:extLst>
          </p:cNvPr>
          <p:cNvSpPr txBox="1">
            <a:spLocks/>
          </p:cNvSpPr>
          <p:nvPr/>
        </p:nvSpPr>
        <p:spPr>
          <a:xfrm>
            <a:off x="356998" y="475288"/>
            <a:ext cx="8167688" cy="1056128"/>
          </a:xfrm>
          <a:prstGeom prst="rect">
            <a:avLst/>
          </a:prstGeom>
        </p:spPr>
        <p:txBody>
          <a:bodyPr tIns="36000" bIns="36000" anchor="t" anchorCtr="0"/>
          <a:lstStyle>
            <a:lvl1pPr marL="0" indent="0" algn="l" defTabSz="914400" rtl="0" eaLnBrk="1" latinLnBrk="0" hangingPunct="1">
              <a:lnSpc>
                <a:spcPct val="100000"/>
              </a:lnSpc>
              <a:spcBef>
                <a:spcPts val="0"/>
              </a:spcBef>
              <a:buFont typeface="Arial" panose="020B0604020202020204" pitchFamily="34" charset="0"/>
              <a:buNone/>
              <a:defRPr sz="3200" kern="1200" baseline="0">
                <a:solidFill>
                  <a:srgbClr val="0078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Open </a:t>
            </a:r>
            <a:r>
              <a:rPr kumimoji="0" lang="nl-NL" sz="3200" b="0" i="0" u="none" strike="noStrike" kern="1200" cap="none" spc="0" normalizeH="0" baseline="0" noProof="0" dirty="0" err="1">
                <a:ln>
                  <a:noFill/>
                </a:ln>
                <a:solidFill>
                  <a:srgbClr val="00786A"/>
                </a:solidFill>
                <a:effectLst/>
                <a:uLnTx/>
                <a:uFillTx/>
                <a:latin typeface="Arial" panose="020B0604020202020204" pitchFamily="34" charset="0"/>
                <a:ea typeface="+mn-ea"/>
                <a:cs typeface="Arial" panose="020B0604020202020204" pitchFamily="34" charset="0"/>
              </a:rPr>
              <a:t>Science</a:t>
            </a:r>
            <a:r>
              <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err="1">
                <a:ln>
                  <a:noFill/>
                </a:ln>
                <a:solidFill>
                  <a:srgbClr val="00786A"/>
                </a:solidFill>
                <a:effectLst/>
                <a:uLnTx/>
                <a:uFillTx/>
                <a:latin typeface="Arial" panose="020B0604020202020204" pitchFamily="34" charset="0"/>
                <a:ea typeface="+mn-ea"/>
                <a:cs typeface="Arial" panose="020B0604020202020204" pitchFamily="34" charset="0"/>
              </a:rPr>
              <a:t>Ambassadors</a:t>
            </a:r>
            <a:endPar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on MAXINTRA</a:t>
            </a:r>
            <a:endParaRPr kumimoji="0" lang="en-US"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1897BDB5-D896-4C70-8F3A-F7550FF181DB}"/>
              </a:ext>
            </a:extLst>
          </p:cNvPr>
          <p:cNvGrpSpPr/>
          <p:nvPr/>
        </p:nvGrpSpPr>
        <p:grpSpPr>
          <a:xfrm>
            <a:off x="6863481" y="3193400"/>
            <a:ext cx="5328519" cy="3080409"/>
            <a:chOff x="6863481" y="3193400"/>
            <a:chExt cx="5328519" cy="3080409"/>
          </a:xfrm>
        </p:grpSpPr>
        <p:pic>
          <p:nvPicPr>
            <p:cNvPr id="11" name="Picture 10">
              <a:extLst>
                <a:ext uri="{FF2B5EF4-FFF2-40B4-BE49-F238E27FC236}">
                  <a16:creationId xmlns:a16="http://schemas.microsoft.com/office/drawing/2014/main" id="{8E42CF3E-544A-47B9-878C-77627333A7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3481" y="3193400"/>
              <a:ext cx="1439421" cy="1439421"/>
            </a:xfrm>
            <a:prstGeom prst="rect">
              <a:avLst/>
            </a:prstGeom>
          </p:spPr>
        </p:pic>
        <p:sp>
          <p:nvSpPr>
            <p:cNvPr id="12" name="TextBox 12">
              <a:extLst>
                <a:ext uri="{FF2B5EF4-FFF2-40B4-BE49-F238E27FC236}">
                  <a16:creationId xmlns:a16="http://schemas.microsoft.com/office/drawing/2014/main" id="{90183F10-5E37-44FB-B3F5-289A1E1E5131}"/>
                </a:ext>
              </a:extLst>
            </p:cNvPr>
            <p:cNvSpPr txBox="1"/>
            <p:nvPr/>
          </p:nvSpPr>
          <p:spPr bwMode="auto">
            <a:xfrm>
              <a:off x="7229309" y="3232142"/>
              <a:ext cx="4962691" cy="3041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86A"/>
                  </a:solidFill>
                  <a:effectLst/>
                  <a:uLnTx/>
                  <a:uFillTx/>
                  <a:latin typeface="Arial" charset="0"/>
                  <a:ea typeface="+mn-ea"/>
                  <a:cs typeface="Arial" charset="0"/>
                </a:rPr>
                <a:t>MPI Archive hands-on workshop</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6B06"/>
                  </a:solidFill>
                  <a:effectLst/>
                  <a:uLnTx/>
                  <a:uFillTx/>
                  <a:latin typeface="Arial" charset="0"/>
                  <a:ea typeface="+mn-ea"/>
                  <a:cs typeface="Arial" charset="0"/>
                </a:rPr>
                <a:t>Tuesday 23</a:t>
              </a:r>
              <a:r>
                <a:rPr kumimoji="0" lang="en-US" sz="1400" b="1" i="0" u="none" strike="noStrike" kern="1200" cap="none" spc="0" normalizeH="0" baseline="30000" noProof="0" dirty="0">
                  <a:ln>
                    <a:noFill/>
                  </a:ln>
                  <a:solidFill>
                    <a:srgbClr val="ED6B06"/>
                  </a:solidFill>
                  <a:effectLst/>
                  <a:uLnTx/>
                  <a:uFillTx/>
                  <a:latin typeface="Arial" charset="0"/>
                  <a:ea typeface="+mn-ea"/>
                  <a:cs typeface="Arial" charset="0"/>
                </a:rPr>
                <a:t>rd</a:t>
              </a:r>
              <a:r>
                <a:rPr kumimoji="0" lang="en-US" sz="1400" b="1" i="0" u="none" strike="noStrike" kern="1200" cap="none" spc="0" normalizeH="0" baseline="0" noProof="0" dirty="0">
                  <a:ln>
                    <a:noFill/>
                  </a:ln>
                  <a:solidFill>
                    <a:srgbClr val="ED6B06"/>
                  </a:solidFill>
                  <a:effectLst/>
                  <a:uLnTx/>
                  <a:uFillTx/>
                  <a:latin typeface="Arial" charset="0"/>
                  <a:ea typeface="+mn-ea"/>
                  <a:cs typeface="Arial" charset="0"/>
                </a:rPr>
                <a:t>, January at 09:00 – 12:00</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ED6B06"/>
                </a:solidFill>
                <a:effectLst/>
                <a:uLnTx/>
                <a:uFillTx/>
                <a:latin typeface="Arial" charset="0"/>
                <a:ea typeface="Calibri" panose="020F0502020204030204" pitchFamily="34" charset="0"/>
                <a:cs typeface="Arial"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Hands-on workshop to upload data to the MPI Archive</a:t>
              </a:r>
            </a:p>
            <a:p>
              <a:pPr marL="285750" lvl="0" indent="-285750">
                <a:lnSpc>
                  <a:spcPct val="200000"/>
                </a:lnSpc>
                <a:buFont typeface="Arial" panose="020B0604020202020204" pitchFamily="34" charset="0"/>
                <a:buChar char="•"/>
                <a:defRPr/>
              </a:pPr>
              <a:r>
                <a:rPr kumimoji="0" lang="en-US" sz="1400" b="0" i="0" u="none" strike="noStrike" kern="1200" cap="none" spc="0" normalizeH="0" baseline="0" noProof="0" dirty="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Recently </a:t>
              </a:r>
              <a:r>
                <a:rPr lang="en-US" sz="1400" dirty="0">
                  <a:solidFill>
                    <a:srgbClr val="212121"/>
                  </a:solidFill>
                  <a:latin typeface="Arial" panose="020B0604020202020204" pitchFamily="34" charset="0"/>
                  <a:ea typeface="Calibri" panose="020F0502020204030204" pitchFamily="34" charset="0"/>
                  <a:cs typeface="Arial" panose="020B0604020202020204" pitchFamily="34" charset="0"/>
                </a:rPr>
                <a:t>completed/ongoing </a:t>
              </a:r>
              <a:r>
                <a:rPr kumimoji="0" lang="en-US" sz="1400" b="0" i="0" u="none" strike="noStrike" kern="1200" cap="none" spc="0" normalizeH="0" baseline="0" noProof="0" dirty="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projects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Receive preparation guidelines ahead of the workshop</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Receive technical help during the workshop</a:t>
              </a:r>
            </a:p>
          </p:txBody>
        </p:sp>
      </p:grpSp>
      <p:pic>
        <p:nvPicPr>
          <p:cNvPr id="2" name="Picture 1">
            <a:extLst>
              <a:ext uri="{FF2B5EF4-FFF2-40B4-BE49-F238E27FC236}">
                <a16:creationId xmlns:a16="http://schemas.microsoft.com/office/drawing/2014/main" id="{B2359A19-F98A-4AFE-A3C6-F11C84B0D1E8}"/>
              </a:ext>
            </a:extLst>
          </p:cNvPr>
          <p:cNvPicPr>
            <a:picLocks noChangeAspect="1"/>
          </p:cNvPicPr>
          <p:nvPr/>
        </p:nvPicPr>
        <p:blipFill>
          <a:blip r:embed="rId5"/>
          <a:stretch>
            <a:fillRect/>
          </a:stretch>
        </p:blipFill>
        <p:spPr>
          <a:xfrm>
            <a:off x="489857" y="1404257"/>
            <a:ext cx="6373624" cy="5292600"/>
          </a:xfrm>
          <a:prstGeom prst="rect">
            <a:avLst/>
          </a:prstGeom>
        </p:spPr>
      </p:pic>
      <p:pic>
        <p:nvPicPr>
          <p:cNvPr id="5" name="Picture 4">
            <a:extLst>
              <a:ext uri="{FF2B5EF4-FFF2-40B4-BE49-F238E27FC236}">
                <a16:creationId xmlns:a16="http://schemas.microsoft.com/office/drawing/2014/main" id="{D985A8EE-F576-4859-BA54-A0C977770F22}"/>
              </a:ext>
            </a:extLst>
          </p:cNvPr>
          <p:cNvPicPr>
            <a:picLocks noChangeAspect="1"/>
          </p:cNvPicPr>
          <p:nvPr/>
        </p:nvPicPr>
        <p:blipFill>
          <a:blip r:embed="rId6"/>
          <a:stretch>
            <a:fillRect/>
          </a:stretch>
        </p:blipFill>
        <p:spPr>
          <a:xfrm>
            <a:off x="6424603" y="678089"/>
            <a:ext cx="5639587" cy="1133633"/>
          </a:xfrm>
          <a:prstGeom prst="roundRect">
            <a:avLst>
              <a:gd name="adj" fmla="val 16667"/>
            </a:avLst>
          </a:prstGeom>
          <a:ln>
            <a:solidFill>
              <a:srgbClr val="00786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Graphic 13" descr="Arrow Rotate left">
            <a:extLst>
              <a:ext uri="{FF2B5EF4-FFF2-40B4-BE49-F238E27FC236}">
                <a16:creationId xmlns:a16="http://schemas.microsoft.com/office/drawing/2014/main" id="{DB0618BB-D8A6-4924-8328-84E3596800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193594" flipH="1" flipV="1">
            <a:off x="9947077" y="1699628"/>
            <a:ext cx="911612" cy="1066750"/>
          </a:xfrm>
          <a:prstGeom prst="rect">
            <a:avLst/>
          </a:prstGeom>
        </p:spPr>
      </p:pic>
      <p:grpSp>
        <p:nvGrpSpPr>
          <p:cNvPr id="18" name="Group 17">
            <a:extLst>
              <a:ext uri="{FF2B5EF4-FFF2-40B4-BE49-F238E27FC236}">
                <a16:creationId xmlns:a16="http://schemas.microsoft.com/office/drawing/2014/main" id="{F40E6EAE-15E3-4FEE-8EC7-7C678FAB9D51}"/>
              </a:ext>
            </a:extLst>
          </p:cNvPr>
          <p:cNvGrpSpPr/>
          <p:nvPr/>
        </p:nvGrpSpPr>
        <p:grpSpPr>
          <a:xfrm>
            <a:off x="7693264" y="2183091"/>
            <a:ext cx="2334985" cy="883639"/>
            <a:chOff x="7693264" y="2183091"/>
            <a:chExt cx="2334985" cy="883639"/>
          </a:xfrm>
        </p:grpSpPr>
        <p:sp>
          <p:nvSpPr>
            <p:cNvPr id="15" name="Rectangle: Rounded Corners 14">
              <a:extLst>
                <a:ext uri="{FF2B5EF4-FFF2-40B4-BE49-F238E27FC236}">
                  <a16:creationId xmlns:a16="http://schemas.microsoft.com/office/drawing/2014/main" id="{A0ED75B0-A6EE-471A-86C0-273F57FB4C6A}"/>
                </a:ext>
              </a:extLst>
            </p:cNvPr>
            <p:cNvSpPr/>
            <p:nvPr/>
          </p:nvSpPr>
          <p:spPr>
            <a:xfrm>
              <a:off x="7805057" y="2183091"/>
              <a:ext cx="2171700" cy="88363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4918F62E-F7FA-43E7-9AFD-CF12A58FC716}"/>
                </a:ext>
              </a:extLst>
            </p:cNvPr>
            <p:cNvSpPr txBox="1"/>
            <p:nvPr/>
          </p:nvSpPr>
          <p:spPr bwMode="auto">
            <a:xfrm>
              <a:off x="7693264" y="2228065"/>
              <a:ext cx="233498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Arial" charset="0"/>
                  <a:ea typeface="+mn-ea"/>
                  <a:cs typeface="Arial" charset="0"/>
                </a:rPr>
                <a:t>Want </a:t>
              </a:r>
              <a:r>
                <a:rPr kumimoji="0" lang="nl-NL" sz="1400" b="1" i="0" u="none" strike="noStrike" kern="1200" cap="none" spc="0" normalizeH="0" baseline="0" noProof="0" dirty="0" err="1">
                  <a:ln>
                    <a:noFill/>
                  </a:ln>
                  <a:solidFill>
                    <a:prstClr val="black"/>
                  </a:solidFill>
                  <a:effectLst/>
                  <a:uLnTx/>
                  <a:uFillTx/>
                  <a:latin typeface="Arial" charset="0"/>
                  <a:ea typeface="+mn-ea"/>
                  <a:cs typeface="Arial" charset="0"/>
                </a:rPr>
                <a:t>to</a:t>
              </a:r>
              <a:r>
                <a:rPr kumimoji="0" lang="nl-NL" sz="1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1" i="0" u="none" strike="noStrike" kern="1200" cap="none" spc="0" normalizeH="0" baseline="0" noProof="0" dirty="0" err="1">
                  <a:ln>
                    <a:noFill/>
                  </a:ln>
                  <a:solidFill>
                    <a:prstClr val="black"/>
                  </a:solidFill>
                  <a:effectLst/>
                  <a:uLnTx/>
                  <a:uFillTx/>
                  <a:latin typeface="Arial" charset="0"/>
                  <a:ea typeface="+mn-ea"/>
                  <a:cs typeface="Arial" charset="0"/>
                </a:rPr>
                <a:t>sign</a:t>
              </a:r>
              <a:r>
                <a:rPr kumimoji="0" lang="nl-NL" sz="1400" b="1" i="0" u="none" strike="noStrike" kern="1200" cap="none" spc="0" normalizeH="0" baseline="0" noProof="0" dirty="0">
                  <a:ln>
                    <a:noFill/>
                  </a:ln>
                  <a:solidFill>
                    <a:prstClr val="black"/>
                  </a:solidFill>
                  <a:effectLst/>
                  <a:uLnTx/>
                  <a:uFillTx/>
                  <a:latin typeface="Arial" charset="0"/>
                  <a:ea typeface="+mn-ea"/>
                  <a:cs typeface="Arial" charset="0"/>
                </a:rPr>
                <a:t>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e-mail </a:t>
              </a:r>
              <a:r>
                <a:rPr kumimoji="0" lang="nl-NL" sz="1400" b="0" i="0" u="none" strike="noStrike" kern="1200" cap="none" spc="0" normalizeH="0" baseline="0" noProof="0" dirty="0">
                  <a:ln>
                    <a:noFill/>
                  </a:ln>
                  <a:solidFill>
                    <a:srgbClr val="00786A"/>
                  </a:solidFill>
                  <a:effectLst/>
                  <a:uLnTx/>
                  <a:uFillTx/>
                  <a:latin typeface="Arial" charset="0"/>
                  <a:ea typeface="+mn-ea"/>
                  <a:cs typeface="Arial" charset="0"/>
                </a:rPr>
                <a:t>Ingrid.Szilagyi@mpi.nl</a:t>
              </a:r>
            </a:p>
          </p:txBody>
        </p:sp>
      </p:grpSp>
    </p:spTree>
    <p:extLst>
      <p:ext uri="{BB962C8B-B14F-4D97-AF65-F5344CB8AC3E}">
        <p14:creationId xmlns:p14="http://schemas.microsoft.com/office/powerpoint/2010/main" val="21163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03948" y="601222"/>
            <a:ext cx="8167688" cy="1056128"/>
          </a:xfrm>
        </p:spPr>
        <p:txBody>
          <a:bodyPr/>
          <a:lstStyle/>
          <a:p>
            <a:r>
              <a:rPr lang="en-GB" dirty="0"/>
              <a:t>PhD defences</a:t>
            </a:r>
            <a:r>
              <a:rPr lang="nl-NL" dirty="0"/>
              <a:t> </a:t>
            </a:r>
            <a:r>
              <a:rPr lang="nl-NL" dirty="0" err="1"/>
              <a:t>since</a:t>
            </a:r>
            <a:r>
              <a:rPr lang="nl-NL" dirty="0"/>
              <a:t> last Staff Meeting</a:t>
            </a:r>
            <a:endParaRPr lang="en-GB" dirty="0"/>
          </a:p>
        </p:txBody>
      </p:sp>
      <p:sp>
        <p:nvSpPr>
          <p:cNvPr id="19" name="Text Placeholder 18">
            <a:extLst>
              <a:ext uri="{FF2B5EF4-FFF2-40B4-BE49-F238E27FC236}">
                <a16:creationId xmlns:a16="http://schemas.microsoft.com/office/drawing/2014/main" id="{51A47D1F-A9DC-472B-A823-E2401CC0EE6F}"/>
              </a:ext>
            </a:extLst>
          </p:cNvPr>
          <p:cNvSpPr>
            <a:spLocks noGrp="1"/>
          </p:cNvSpPr>
          <p:nvPr>
            <p:ph type="body" sz="quarter" idx="16"/>
          </p:nvPr>
        </p:nvSpPr>
        <p:spPr/>
        <p:txBody>
          <a:bodyPr/>
          <a:lstStyle/>
          <a:p>
            <a:r>
              <a:rPr lang="en-US" dirty="0"/>
              <a:t>MPI General staff meeting </a:t>
            </a:r>
            <a:r>
              <a:rPr lang="en-US" dirty="0" err="1"/>
              <a:t>december</a:t>
            </a:r>
            <a:r>
              <a:rPr lang="en-US" dirty="0"/>
              <a:t> 17, 2024</a:t>
            </a:r>
            <a:endParaRPr lang="nl-NL" dirty="0"/>
          </a:p>
        </p:txBody>
      </p:sp>
      <p:sp>
        <p:nvSpPr>
          <p:cNvPr id="3" name="TextBox 2">
            <a:extLst>
              <a:ext uri="{FF2B5EF4-FFF2-40B4-BE49-F238E27FC236}">
                <a16:creationId xmlns:a16="http://schemas.microsoft.com/office/drawing/2014/main" id="{0117D39D-AEE9-4075-A84B-5450A4BAC8F2}"/>
              </a:ext>
            </a:extLst>
          </p:cNvPr>
          <p:cNvSpPr txBox="1"/>
          <p:nvPr/>
        </p:nvSpPr>
        <p:spPr bwMode="auto">
          <a:xfrm>
            <a:off x="2751589" y="2478034"/>
            <a:ext cx="78185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GB" sz="1600" b="1" dirty="0">
                <a:latin typeface="Arial" charset="0"/>
                <a:cs typeface="Arial" charset="0"/>
              </a:rPr>
              <a:t>Ine Alvarez van Tussenbroek </a:t>
            </a:r>
            <a:r>
              <a:rPr lang="en-GB" sz="1600" dirty="0">
                <a:latin typeface="Arial" charset="0"/>
                <a:cs typeface="Arial" charset="0"/>
              </a:rPr>
              <a:t>on December 4, Leiden University</a:t>
            </a:r>
          </a:p>
          <a:p>
            <a:r>
              <a:rPr lang="en-GB" sz="1600" dirty="0"/>
              <a:t>Neotropical bat species: An exploration of brain morphology and genetics</a:t>
            </a:r>
            <a:endParaRPr lang="en-GB" sz="1600" dirty="0">
              <a:latin typeface="Arial" charset="0"/>
              <a:cs typeface="Arial" charset="0"/>
            </a:endParaRPr>
          </a:p>
        </p:txBody>
      </p:sp>
      <p:pic>
        <p:nvPicPr>
          <p:cNvPr id="1028" name="Picture 4" descr="Profielfoto van Ine Alvarez van T.">
            <a:extLst>
              <a:ext uri="{FF2B5EF4-FFF2-40B4-BE49-F238E27FC236}">
                <a16:creationId xmlns:a16="http://schemas.microsoft.com/office/drawing/2014/main" id="{DCD2F43A-2FBF-4C8A-9333-F8EAFD850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00" y="1693663"/>
            <a:ext cx="1568742" cy="156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44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err="1"/>
              <a:t>Diversity</a:t>
            </a:r>
            <a:r>
              <a:rPr lang="nl-NL" dirty="0"/>
              <a:t>, </a:t>
            </a:r>
            <a:r>
              <a:rPr lang="nl-NL" dirty="0" err="1"/>
              <a:t>Equity</a:t>
            </a:r>
            <a:r>
              <a:rPr lang="nl-NL" dirty="0"/>
              <a:t>, and </a:t>
            </a:r>
            <a:r>
              <a:rPr lang="nl-NL" dirty="0" err="1"/>
              <a:t>Inclusion</a:t>
            </a:r>
            <a:endParaRPr lang="nl-NL" dirty="0"/>
          </a:p>
        </p:txBody>
      </p:sp>
      <p:sp>
        <p:nvSpPr>
          <p:cNvPr id="3" name="Text Placeholder 2"/>
          <p:cNvSpPr>
            <a:spLocks noGrp="1"/>
          </p:cNvSpPr>
          <p:nvPr>
            <p:ph type="body" sz="quarter" idx="11"/>
          </p:nvPr>
        </p:nvSpPr>
        <p:spPr>
          <a:xfrm>
            <a:off x="4310063" y="4396940"/>
            <a:ext cx="6672262" cy="1594786"/>
          </a:xfrm>
        </p:spPr>
        <p:txBody>
          <a:bodyPr>
            <a:normAutofit/>
          </a:bodyPr>
          <a:lstStyle/>
          <a:p>
            <a:r>
              <a:rPr lang="nl-NL" dirty="0"/>
              <a:t>dei@mpi.nl</a:t>
            </a:r>
          </a:p>
          <a:p>
            <a:endParaRPr lang="nl-NL" dirty="0"/>
          </a:p>
        </p:txBody>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pic>
        <p:nvPicPr>
          <p:cNvPr id="14" name="Picture 13">
            <a:extLst>
              <a:ext uri="{FF2B5EF4-FFF2-40B4-BE49-F238E27FC236}">
                <a16:creationId xmlns:a16="http://schemas.microsoft.com/office/drawing/2014/main" id="{480A612A-791A-4C27-913B-C6F5DBD532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0597" y="4276917"/>
            <a:ext cx="1511728" cy="1511728"/>
          </a:xfrm>
          <a:prstGeom prst="rect">
            <a:avLst/>
          </a:prstGeom>
          <a:effectLst>
            <a:outerShdw blurRad="63500" sx="102000" sy="102000" algn="ctr" rotWithShape="0">
              <a:schemeClr val="bg1"/>
            </a:outerShdw>
          </a:effectLst>
        </p:spPr>
      </p:pic>
    </p:spTree>
    <p:extLst>
      <p:ext uri="{BB962C8B-B14F-4D97-AF65-F5344CB8AC3E}">
        <p14:creationId xmlns:p14="http://schemas.microsoft.com/office/powerpoint/2010/main" val="2204373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nl-NL" dirty="0" err="1"/>
              <a:t>Who</a:t>
            </a:r>
            <a:r>
              <a:rPr lang="nl-NL" dirty="0"/>
              <a:t> we are</a:t>
            </a:r>
          </a:p>
        </p:txBody>
      </p:sp>
      <p:sp>
        <p:nvSpPr>
          <p:cNvPr id="3" name="Text Placeholder 2"/>
          <p:cNvSpPr>
            <a:spLocks noGrp="1"/>
          </p:cNvSpPr>
          <p:nvPr>
            <p:ph type="body" sz="quarter" idx="16"/>
          </p:nvPr>
        </p:nvSpPr>
        <p:spPr/>
        <p:txBody>
          <a:bodyPr/>
          <a:lstStyle/>
          <a:p>
            <a:endParaRPr lang="nl-NL" dirty="0"/>
          </a:p>
          <a:p>
            <a:r>
              <a:rPr lang="pl-PL" dirty="0"/>
              <a:t>Mpi general staff meeting december 17, 2024</a:t>
            </a:r>
            <a:endParaRPr lang="nl-NL" dirty="0"/>
          </a:p>
          <a:p>
            <a:endParaRPr lang="nl-NL" dirty="0"/>
          </a:p>
        </p:txBody>
      </p:sp>
      <p:sp>
        <p:nvSpPr>
          <p:cNvPr id="4" name="Text Placeholder 3"/>
          <p:cNvSpPr>
            <a:spLocks noGrp="1"/>
          </p:cNvSpPr>
          <p:nvPr>
            <p:ph type="body" sz="quarter" idx="17"/>
          </p:nvPr>
        </p:nvSpPr>
        <p:spPr>
          <a:xfrm>
            <a:off x="2336262" y="1341875"/>
            <a:ext cx="8798423" cy="4198938"/>
          </a:xfrm>
        </p:spPr>
        <p:txBody>
          <a:bodyPr/>
          <a:lstStyle/>
          <a:p>
            <a:pPr marL="342900" indent="-342900">
              <a:lnSpc>
                <a:spcPct val="200000"/>
              </a:lnSpc>
              <a:buFont typeface="Arial" panose="020B0604020202020204" pitchFamily="34" charset="0"/>
              <a:buChar char="•"/>
            </a:pPr>
            <a:r>
              <a:rPr lang="nl-NL" sz="2400" dirty="0"/>
              <a:t>Committee Chair (Candice Frances)</a:t>
            </a:r>
          </a:p>
          <a:p>
            <a:pPr marL="342900" indent="-342900">
              <a:lnSpc>
                <a:spcPct val="200000"/>
              </a:lnSpc>
              <a:buFont typeface="Arial" panose="020B0604020202020204" pitchFamily="34" charset="0"/>
              <a:buChar char="•"/>
            </a:pPr>
            <a:r>
              <a:rPr lang="en-GB" sz="2400" dirty="0"/>
              <a:t>Chair for Attracting Diversity (</a:t>
            </a:r>
            <a:r>
              <a:rPr lang="es-ES" sz="2400" dirty="0" err="1"/>
              <a:t>Izabela</a:t>
            </a:r>
            <a:r>
              <a:rPr lang="es-ES" sz="2400" dirty="0"/>
              <a:t> </a:t>
            </a:r>
            <a:r>
              <a:rPr lang="es-ES" sz="2400" dirty="0" err="1"/>
              <a:t>Jordanoska</a:t>
            </a:r>
            <a:r>
              <a:rPr lang="es-ES" sz="2400" dirty="0"/>
              <a:t>)</a:t>
            </a:r>
            <a:endParaRPr lang="en-GB" sz="2400" dirty="0"/>
          </a:p>
          <a:p>
            <a:pPr marL="342900" indent="-342900">
              <a:lnSpc>
                <a:spcPct val="200000"/>
              </a:lnSpc>
              <a:buFont typeface="Arial" panose="020B0604020202020204" pitchFamily="34" charset="0"/>
              <a:buChar char="•"/>
            </a:pPr>
            <a:r>
              <a:rPr lang="en-GB" sz="2400" dirty="0"/>
              <a:t>Chair for Diversity and Inclusion (S</a:t>
            </a:r>
            <a:r>
              <a:rPr lang="en-US" sz="2400" dirty="0" err="1"/>
              <a:t>andra</a:t>
            </a:r>
            <a:r>
              <a:rPr lang="en-US" sz="2400" dirty="0"/>
              <a:t> </a:t>
            </a:r>
            <a:r>
              <a:rPr lang="en-US" sz="2400" dirty="0" err="1"/>
              <a:t>Bethke</a:t>
            </a:r>
            <a:r>
              <a:rPr lang="en-GB" sz="2400" dirty="0"/>
              <a:t>)</a:t>
            </a:r>
          </a:p>
          <a:p>
            <a:pPr marL="342900" indent="-342900">
              <a:lnSpc>
                <a:spcPct val="200000"/>
              </a:lnSpc>
              <a:buFont typeface="Arial" panose="020B0604020202020204" pitchFamily="34" charset="0"/>
              <a:buChar char="•"/>
            </a:pPr>
            <a:r>
              <a:rPr lang="en-GB" sz="2400" dirty="0"/>
              <a:t>Chair for Diversity in our Science (</a:t>
            </a:r>
            <a:r>
              <a:rPr lang="es-ES" sz="2400" dirty="0"/>
              <a:t>B</a:t>
            </a:r>
            <a:r>
              <a:rPr lang="en-US" sz="2400" dirty="0" err="1"/>
              <a:t>arbara</a:t>
            </a:r>
            <a:r>
              <a:rPr lang="en-US" sz="2400" dirty="0"/>
              <a:t> </a:t>
            </a:r>
            <a:r>
              <a:rPr lang="en-US" sz="2400" dirty="0" err="1"/>
              <a:t>Molz</a:t>
            </a:r>
            <a:r>
              <a:rPr lang="en-US" sz="2400" dirty="0"/>
              <a:t>)</a:t>
            </a:r>
          </a:p>
          <a:p>
            <a:pPr marL="342900" indent="-342900">
              <a:buFont typeface="Arial" panose="020B0604020202020204" pitchFamily="34" charset="0"/>
              <a:buChar char="•"/>
            </a:pPr>
            <a:endParaRPr lang="es-AR" sz="2400" dirty="0"/>
          </a:p>
          <a:p>
            <a:pPr marL="342900" indent="-342900">
              <a:buFont typeface="Arial" panose="020B0604020202020204" pitchFamily="34" charset="0"/>
              <a:buChar char="•"/>
            </a:pPr>
            <a:endParaRPr lang="es-AR" sz="2400" dirty="0"/>
          </a:p>
          <a:p>
            <a:pPr marL="342900" indent="-342900">
              <a:buFont typeface="Arial" panose="020B0604020202020204" pitchFamily="34" charset="0"/>
              <a:buChar char="•"/>
            </a:pPr>
            <a:endParaRPr lang="en-US" sz="2400" dirty="0"/>
          </a:p>
          <a:p>
            <a:r>
              <a:rPr lang="es-ES" sz="2400" dirty="0" err="1"/>
              <a:t>Members</a:t>
            </a:r>
            <a:r>
              <a:rPr lang="es-ES" sz="2400" dirty="0"/>
              <a:t> </a:t>
            </a:r>
            <a:r>
              <a:rPr lang="es-ES" sz="2400" dirty="0" err="1"/>
              <a:t>from</a:t>
            </a:r>
            <a:r>
              <a:rPr lang="es-ES" sz="2400" dirty="0"/>
              <a:t> </a:t>
            </a:r>
            <a:r>
              <a:rPr lang="es-ES" sz="2400" dirty="0" err="1"/>
              <a:t>all</a:t>
            </a:r>
            <a:r>
              <a:rPr lang="es-ES" sz="2400" dirty="0"/>
              <a:t> </a:t>
            </a:r>
            <a:r>
              <a:rPr lang="es-ES" sz="2400" dirty="0" err="1"/>
              <a:t>levels</a:t>
            </a:r>
            <a:r>
              <a:rPr lang="es-ES" sz="2400" dirty="0"/>
              <a:t>, </a:t>
            </a:r>
            <a:r>
              <a:rPr lang="es-ES" sz="2400" dirty="0" err="1"/>
              <a:t>departments</a:t>
            </a:r>
            <a:r>
              <a:rPr lang="es-ES" sz="2400" dirty="0"/>
              <a:t>, and </a:t>
            </a:r>
            <a:r>
              <a:rPr lang="es-ES" sz="2400" dirty="0" err="1"/>
              <a:t>groups</a:t>
            </a:r>
            <a:r>
              <a:rPr lang="es-ES" sz="2400" dirty="0"/>
              <a:t> at </a:t>
            </a:r>
            <a:r>
              <a:rPr lang="es-ES" sz="2400" dirty="0" err="1"/>
              <a:t>the</a:t>
            </a:r>
            <a:r>
              <a:rPr lang="es-ES" sz="2400" dirty="0"/>
              <a:t> MPI</a:t>
            </a:r>
            <a:endParaRPr lang="nl-NL" sz="2400" dirty="0"/>
          </a:p>
          <a:p>
            <a:endParaRPr lang="nl-NL" sz="2400" dirty="0"/>
          </a:p>
          <a:p>
            <a:endParaRPr lang="nl-NL" sz="2400" dirty="0"/>
          </a:p>
          <a:p>
            <a:endParaRPr lang="nl-NL" sz="2400" dirty="0"/>
          </a:p>
        </p:txBody>
      </p:sp>
      <p:pic>
        <p:nvPicPr>
          <p:cNvPr id="23" name="Picture 22">
            <a:extLst>
              <a:ext uri="{FF2B5EF4-FFF2-40B4-BE49-F238E27FC236}">
                <a16:creationId xmlns:a16="http://schemas.microsoft.com/office/drawing/2014/main" id="{D045EB4D-25E1-46DD-AF1F-36EF55F6DDD7}"/>
              </a:ext>
            </a:extLst>
          </p:cNvPr>
          <p:cNvPicPr>
            <a:picLocks noChangeAspect="1"/>
          </p:cNvPicPr>
          <p:nvPr/>
        </p:nvPicPr>
        <p:blipFill>
          <a:blip r:embed="rId3"/>
          <a:stretch>
            <a:fillRect/>
          </a:stretch>
        </p:blipFill>
        <p:spPr>
          <a:xfrm>
            <a:off x="84220" y="5902159"/>
            <a:ext cx="905489" cy="903297"/>
          </a:xfrm>
          <a:prstGeom prst="rect">
            <a:avLst/>
          </a:prstGeom>
          <a:solidFill>
            <a:schemeClr val="bg1"/>
          </a:solidFill>
        </p:spPr>
      </p:pic>
      <p:pic>
        <p:nvPicPr>
          <p:cNvPr id="1028" name="Picture 4" descr="Janay Monen">
            <a:extLst>
              <a:ext uri="{FF2B5EF4-FFF2-40B4-BE49-F238E27FC236}">
                <a16:creationId xmlns:a16="http://schemas.microsoft.com/office/drawing/2014/main" id="{0A5171DE-7602-4BFB-9E93-9FFEFE5AD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0972"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dice Frances">
            <a:extLst>
              <a:ext uri="{FF2B5EF4-FFF2-40B4-BE49-F238E27FC236}">
                <a16:creationId xmlns:a16="http://schemas.microsoft.com/office/drawing/2014/main" id="{08D6B244-80FF-4B27-A0E8-72ED3DB5F8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61" r="18266" b="31310"/>
          <a:stretch/>
        </p:blipFill>
        <p:spPr bwMode="auto">
          <a:xfrm>
            <a:off x="1405695" y="1503743"/>
            <a:ext cx="760584" cy="64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ulia von der Fuhr portrait">
            <a:extLst>
              <a:ext uri="{FF2B5EF4-FFF2-40B4-BE49-F238E27FC236}">
                <a16:creationId xmlns:a16="http://schemas.microsoft.com/office/drawing/2014/main" id="{4FAE5074-FC0E-42F8-BDE2-CFEAF11DB16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75" t="-1041" r="5572" b="2287"/>
          <a:stretch/>
        </p:blipFill>
        <p:spPr bwMode="auto">
          <a:xfrm>
            <a:off x="10123303" y="4892564"/>
            <a:ext cx="1056370" cy="903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andra Bethke">
            <a:extLst>
              <a:ext uri="{FF2B5EF4-FFF2-40B4-BE49-F238E27FC236}">
                <a16:creationId xmlns:a16="http://schemas.microsoft.com/office/drawing/2014/main" id="{35A3422F-3FCF-40C3-9484-E2B85C38DF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772" t="6374" r="15815" b="22961"/>
          <a:stretch/>
        </p:blipFill>
        <p:spPr bwMode="auto">
          <a:xfrm>
            <a:off x="1405695" y="2958605"/>
            <a:ext cx="760585" cy="6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arbara Molz">
            <a:extLst>
              <a:ext uri="{FF2B5EF4-FFF2-40B4-BE49-F238E27FC236}">
                <a16:creationId xmlns:a16="http://schemas.microsoft.com/office/drawing/2014/main" id="{9A57FB49-847C-47F0-B61A-ADD7437A1D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608" t="8771" r="16691" b="18294"/>
          <a:stretch/>
        </p:blipFill>
        <p:spPr bwMode="auto">
          <a:xfrm>
            <a:off x="1405695" y="3686616"/>
            <a:ext cx="760585"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cky Fisher portrait">
            <a:extLst>
              <a:ext uri="{FF2B5EF4-FFF2-40B4-BE49-F238E27FC236}">
                <a16:creationId xmlns:a16="http://schemas.microsoft.com/office/drawing/2014/main" id="{E0B0F87F-9875-48D8-AC60-6B31D5F161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ique Heurkens">
            <a:extLst>
              <a:ext uri="{FF2B5EF4-FFF2-40B4-BE49-F238E27FC236}">
                <a16:creationId xmlns:a16="http://schemas.microsoft.com/office/drawing/2014/main" id="{D59F80DF-EE17-4220-9A8C-6D3A701BA4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2331"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evin J. Y. Lam">
            <a:extLst>
              <a:ext uri="{FF2B5EF4-FFF2-40B4-BE49-F238E27FC236}">
                <a16:creationId xmlns:a16="http://schemas.microsoft.com/office/drawing/2014/main" id="{CE82E3BD-EA6A-45A1-A9D4-4B1559784B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24662"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ul Trilsbeek">
            <a:extLst>
              <a:ext uri="{FF2B5EF4-FFF2-40B4-BE49-F238E27FC236}">
                <a16:creationId xmlns:a16="http://schemas.microsoft.com/office/drawing/2014/main" id="{E1A307A3-2CDA-41EB-8575-7A0BB0BE5C4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36993"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igit van Loon">
            <a:extLst>
              <a:ext uri="{FF2B5EF4-FFF2-40B4-BE49-F238E27FC236}">
                <a16:creationId xmlns:a16="http://schemas.microsoft.com/office/drawing/2014/main" id="{D7215476-D858-4697-9975-F74BE86A72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49324"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141F29A-E38C-4D49-90A3-8D94BB4F1A34}"/>
              </a:ext>
            </a:extLst>
          </p:cNvPr>
          <p:cNvPicPr>
            <a:picLocks noChangeAspect="1" noChangeArrowheads="1"/>
          </p:cNvPicPr>
          <p:nvPr/>
        </p:nvPicPr>
        <p:blipFill>
          <a:blip r:embed="rId14"/>
          <a:stretch>
            <a:fillRect/>
          </a:stretch>
        </p:blipFill>
        <p:spPr bwMode="auto">
          <a:xfrm>
            <a:off x="6073979" y="4894213"/>
            <a:ext cx="1056370" cy="89999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ulina Grzenia">
            <a:extLst>
              <a:ext uri="{FF2B5EF4-FFF2-40B4-BE49-F238E27FC236}">
                <a16:creationId xmlns:a16="http://schemas.microsoft.com/office/drawing/2014/main" id="{6581BB3A-303F-4732-89A1-783639D606A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86310"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arin Kastens">
            <a:extLst>
              <a:ext uri="{FF2B5EF4-FFF2-40B4-BE49-F238E27FC236}">
                <a16:creationId xmlns:a16="http://schemas.microsoft.com/office/drawing/2014/main" id="{0A1F3D69-E75E-4B9D-AF4D-5DC7E7CC6B4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98641"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Kyla McConnell portrait">
            <a:extLst>
              <a:ext uri="{FF2B5EF4-FFF2-40B4-BE49-F238E27FC236}">
                <a16:creationId xmlns:a16="http://schemas.microsoft.com/office/drawing/2014/main" id="{61BC1341-E3E2-4E86-8F41-D327C00CAD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35630" y="4894212"/>
            <a:ext cx="105637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aroline Rowland">
            <a:extLst>
              <a:ext uri="{FF2B5EF4-FFF2-40B4-BE49-F238E27FC236}">
                <a16:creationId xmlns:a16="http://schemas.microsoft.com/office/drawing/2014/main" id="{62E4B910-0D4A-490A-9B20-7C4976AD3C4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61655" y="4894212"/>
            <a:ext cx="1056363" cy="9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zabela Jordanoska">
            <a:extLst>
              <a:ext uri="{FF2B5EF4-FFF2-40B4-BE49-F238E27FC236}">
                <a16:creationId xmlns:a16="http://schemas.microsoft.com/office/drawing/2014/main" id="{B8934361-4131-469B-A6D2-703658548BA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4484" t="-37" r="13177" b="27828"/>
          <a:stretch/>
        </p:blipFill>
        <p:spPr bwMode="auto">
          <a:xfrm>
            <a:off x="1405695" y="2231754"/>
            <a:ext cx="760584" cy="64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7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040"/>
                                        </p:tgtEl>
                                        <p:attrNameLst>
                                          <p:attrName>style.visibility</p:attrName>
                                        </p:attrNameLst>
                                      </p:cBhvr>
                                      <p:to>
                                        <p:strVal val="visible"/>
                                      </p:to>
                                    </p:set>
                                    <p:animEffect transition="in" filter="fade">
                                      <p:cBhvr>
                                        <p:cTn id="46" dur="500"/>
                                        <p:tgtEl>
                                          <p:spTgt spid="1040"/>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042"/>
                                        </p:tgtEl>
                                        <p:attrNameLst>
                                          <p:attrName>style.visibility</p:attrName>
                                        </p:attrNameLst>
                                      </p:cBhvr>
                                      <p:to>
                                        <p:strVal val="visible"/>
                                      </p:to>
                                    </p:set>
                                    <p:animEffect transition="in" filter="fade">
                                      <p:cBhvr>
                                        <p:cTn id="50" dur="500"/>
                                        <p:tgtEl>
                                          <p:spTgt spid="1042"/>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054"/>
                                        </p:tgtEl>
                                        <p:attrNameLst>
                                          <p:attrName>style.visibility</p:attrName>
                                        </p:attrNameLst>
                                      </p:cBhvr>
                                      <p:to>
                                        <p:strVal val="visible"/>
                                      </p:to>
                                    </p:set>
                                    <p:animEffect transition="in" filter="fade">
                                      <p:cBhvr>
                                        <p:cTn id="54" dur="500"/>
                                        <p:tgtEl>
                                          <p:spTgt spid="1054"/>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1044"/>
                                        </p:tgtEl>
                                        <p:attrNameLst>
                                          <p:attrName>style.visibility</p:attrName>
                                        </p:attrNameLst>
                                      </p:cBhvr>
                                      <p:to>
                                        <p:strVal val="visible"/>
                                      </p:to>
                                    </p:set>
                                    <p:animEffect transition="in" filter="fade">
                                      <p:cBhvr>
                                        <p:cTn id="58" dur="500"/>
                                        <p:tgtEl>
                                          <p:spTgt spid="1044"/>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1048"/>
                                        </p:tgtEl>
                                        <p:attrNameLst>
                                          <p:attrName>style.visibility</p:attrName>
                                        </p:attrNameLst>
                                      </p:cBhvr>
                                      <p:to>
                                        <p:strVal val="visible"/>
                                      </p:to>
                                    </p:set>
                                    <p:animEffect transition="in" filter="fade">
                                      <p:cBhvr>
                                        <p:cTn id="62" dur="500"/>
                                        <p:tgtEl>
                                          <p:spTgt spid="1048"/>
                                        </p:tgtEl>
                                      </p:cBhvr>
                                    </p:animEffect>
                                  </p:childTnLst>
                                </p:cTn>
                              </p:par>
                            </p:childTnLst>
                          </p:cTn>
                        </p:par>
                        <p:par>
                          <p:cTn id="63" fill="hold">
                            <p:stCondLst>
                              <p:cond delay="4000"/>
                            </p:stCondLst>
                            <p:childTnLst>
                              <p:par>
                                <p:cTn id="64" presetID="10" presetClass="entr" presetSubtype="0" fill="hold" nodeType="afterEffect">
                                  <p:stCondLst>
                                    <p:cond delay="0"/>
                                  </p:stCondLst>
                                  <p:childTnLst>
                                    <p:set>
                                      <p:cBhvr>
                                        <p:cTn id="65" dur="1" fill="hold">
                                          <p:stCondLst>
                                            <p:cond delay="0"/>
                                          </p:stCondLst>
                                        </p:cTn>
                                        <p:tgtEl>
                                          <p:spTgt spid="1050"/>
                                        </p:tgtEl>
                                        <p:attrNameLst>
                                          <p:attrName>style.visibility</p:attrName>
                                        </p:attrNameLst>
                                      </p:cBhvr>
                                      <p:to>
                                        <p:strVal val="visible"/>
                                      </p:to>
                                    </p:set>
                                    <p:animEffect transition="in" filter="fade">
                                      <p:cBhvr>
                                        <p:cTn id="66" dur="500"/>
                                        <p:tgtEl>
                                          <p:spTgt spid="1050"/>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1028"/>
                                        </p:tgtEl>
                                        <p:attrNameLst>
                                          <p:attrName>style.visibility</p:attrName>
                                        </p:attrNameLst>
                                      </p:cBhvr>
                                      <p:to>
                                        <p:strVal val="visible"/>
                                      </p:to>
                                    </p:set>
                                    <p:animEffect transition="in" filter="fade">
                                      <p:cBhvr>
                                        <p:cTn id="70" dur="500"/>
                                        <p:tgtEl>
                                          <p:spTgt spid="1028"/>
                                        </p:tgtEl>
                                      </p:cBhvr>
                                    </p:animEffect>
                                  </p:childTnLst>
                                </p:cTn>
                              </p:par>
                            </p:childTnLst>
                          </p:cTn>
                        </p:par>
                        <p:par>
                          <p:cTn id="71" fill="hold">
                            <p:stCondLst>
                              <p:cond delay="5000"/>
                            </p:stCondLst>
                            <p:childTnLst>
                              <p:par>
                                <p:cTn id="72" presetID="10" presetClass="entr" presetSubtype="0" fill="hold"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par>
                          <p:cTn id="75" fill="hold">
                            <p:stCondLst>
                              <p:cond delay="5500"/>
                            </p:stCondLst>
                            <p:childTnLst>
                              <p:par>
                                <p:cTn id="76" presetID="10" presetClass="entr" presetSubtype="0" fill="hold" nodeType="afterEffect">
                                  <p:stCondLst>
                                    <p:cond delay="0"/>
                                  </p:stCondLst>
                                  <p:childTnLst>
                                    <p:set>
                                      <p:cBhvr>
                                        <p:cTn id="77" dur="1" fill="hold">
                                          <p:stCondLst>
                                            <p:cond delay="0"/>
                                          </p:stCondLst>
                                        </p:cTn>
                                        <p:tgtEl>
                                          <p:spTgt spid="1052"/>
                                        </p:tgtEl>
                                        <p:attrNameLst>
                                          <p:attrName>style.visibility</p:attrName>
                                        </p:attrNameLst>
                                      </p:cBhvr>
                                      <p:to>
                                        <p:strVal val="visible"/>
                                      </p:to>
                                    </p:set>
                                    <p:animEffect transition="in" filter="fade">
                                      <p:cBhvr>
                                        <p:cTn id="78" dur="50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C25F41-B377-4683-B8FB-D970C0524B5C}"/>
              </a:ext>
            </a:extLst>
          </p:cNvPr>
          <p:cNvSpPr>
            <a:spLocks noGrp="1"/>
          </p:cNvSpPr>
          <p:nvPr>
            <p:ph type="body" sz="quarter" idx="14"/>
          </p:nvPr>
        </p:nvSpPr>
        <p:spPr/>
        <p:txBody>
          <a:bodyPr/>
          <a:lstStyle/>
          <a:p>
            <a:r>
              <a:rPr lang="en-US" dirty="0"/>
              <a:t>Talent+ Program: 3 Months</a:t>
            </a:r>
          </a:p>
        </p:txBody>
      </p:sp>
      <p:sp>
        <p:nvSpPr>
          <p:cNvPr id="3" name="Text Placeholder 2">
            <a:extLst>
              <a:ext uri="{FF2B5EF4-FFF2-40B4-BE49-F238E27FC236}">
                <a16:creationId xmlns:a16="http://schemas.microsoft.com/office/drawing/2014/main" id="{1A87E974-591F-46A8-832A-813B129015DB}"/>
              </a:ext>
            </a:extLst>
          </p:cNvPr>
          <p:cNvSpPr>
            <a:spLocks noGrp="1"/>
          </p:cNvSpPr>
          <p:nvPr>
            <p:ph type="body" sz="quarter" idx="16"/>
          </p:nvPr>
        </p:nvSpPr>
        <p:spPr/>
        <p:txBody>
          <a:bodyPr/>
          <a:lstStyle/>
          <a:p>
            <a:r>
              <a:rPr lang="pl-PL" dirty="0"/>
              <a:t>Mpi general staff meeting december 17, 2024</a:t>
            </a:r>
            <a:endParaRPr lang="en-US" dirty="0"/>
          </a:p>
        </p:txBody>
      </p:sp>
      <p:grpSp>
        <p:nvGrpSpPr>
          <p:cNvPr id="4" name="Group 3">
            <a:extLst>
              <a:ext uri="{FF2B5EF4-FFF2-40B4-BE49-F238E27FC236}">
                <a16:creationId xmlns:a16="http://schemas.microsoft.com/office/drawing/2014/main" id="{59C0511F-3953-4F26-8FA9-5AFF847CD286}"/>
              </a:ext>
            </a:extLst>
          </p:cNvPr>
          <p:cNvGrpSpPr/>
          <p:nvPr/>
        </p:nvGrpSpPr>
        <p:grpSpPr>
          <a:xfrm>
            <a:off x="8424000" y="1931825"/>
            <a:ext cx="2880000" cy="4891572"/>
            <a:chOff x="6113254" y="1931825"/>
            <a:chExt cx="2880000" cy="4891572"/>
          </a:xfrm>
        </p:grpSpPr>
        <p:pic>
          <p:nvPicPr>
            <p:cNvPr id="8" name="Picture 7">
              <a:extLst>
                <a:ext uri="{FF2B5EF4-FFF2-40B4-BE49-F238E27FC236}">
                  <a16:creationId xmlns:a16="http://schemas.microsoft.com/office/drawing/2014/main" id="{2EC75F14-39C4-4B29-988B-A015FE394C07}"/>
                </a:ext>
              </a:extLst>
            </p:cNvPr>
            <p:cNvPicPr>
              <a:picLocks noChangeAspect="1"/>
            </p:cNvPicPr>
            <p:nvPr/>
          </p:nvPicPr>
          <p:blipFill rotWithShape="1">
            <a:blip r:embed="rId2"/>
            <a:srcRect l="22303" t="19451" r="5665" b="30208"/>
            <a:stretch/>
          </p:blipFill>
          <p:spPr>
            <a:xfrm>
              <a:off x="6729313" y="1931825"/>
              <a:ext cx="1752600" cy="1913818"/>
            </a:xfrm>
            <a:prstGeom prst="rect">
              <a:avLst/>
            </a:prstGeom>
          </p:spPr>
        </p:pic>
        <p:sp>
          <p:nvSpPr>
            <p:cNvPr id="21" name="Text Placeholder 3">
              <a:extLst>
                <a:ext uri="{FF2B5EF4-FFF2-40B4-BE49-F238E27FC236}">
                  <a16:creationId xmlns:a16="http://schemas.microsoft.com/office/drawing/2014/main" id="{5B985563-A2AE-447D-95EF-7AD148AA896F}"/>
                </a:ext>
              </a:extLst>
            </p:cNvPr>
            <p:cNvSpPr txBox="1">
              <a:spLocks/>
            </p:cNvSpPr>
            <p:nvPr/>
          </p:nvSpPr>
          <p:spPr>
            <a:xfrm>
              <a:off x="6113254" y="3223397"/>
              <a:ext cx="2880000" cy="3600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Kaan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Bayar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LaCNS</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Anna Mai and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Filiz</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Tezcan</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13AD000B-DD6F-4811-9239-26B401D5BB92}"/>
              </a:ext>
            </a:extLst>
          </p:cNvPr>
          <p:cNvGrpSpPr/>
          <p:nvPr/>
        </p:nvGrpSpPr>
        <p:grpSpPr>
          <a:xfrm>
            <a:off x="888000" y="1895104"/>
            <a:ext cx="2880000" cy="4905746"/>
            <a:chOff x="557613" y="1895104"/>
            <a:chExt cx="2880000" cy="4905746"/>
          </a:xfrm>
        </p:grpSpPr>
        <p:pic>
          <p:nvPicPr>
            <p:cNvPr id="12" name="Picture 11">
              <a:extLst>
                <a:ext uri="{FF2B5EF4-FFF2-40B4-BE49-F238E27FC236}">
                  <a16:creationId xmlns:a16="http://schemas.microsoft.com/office/drawing/2014/main" id="{A5111AEA-EDE3-49DD-A2F6-28AED86FB579}"/>
                </a:ext>
              </a:extLst>
            </p:cNvPr>
            <p:cNvPicPr>
              <a:picLocks noChangeAspect="1"/>
            </p:cNvPicPr>
            <p:nvPr/>
          </p:nvPicPr>
          <p:blipFill>
            <a:blip r:embed="rId3"/>
            <a:stretch>
              <a:fillRect/>
            </a:stretch>
          </p:blipFill>
          <p:spPr>
            <a:xfrm>
              <a:off x="1207254" y="1895104"/>
              <a:ext cx="1752600" cy="1942167"/>
            </a:xfrm>
            <a:prstGeom prst="rect">
              <a:avLst/>
            </a:prstGeom>
          </p:spPr>
        </p:pic>
        <p:sp>
          <p:nvSpPr>
            <p:cNvPr id="25" name="Text Placeholder 3">
              <a:extLst>
                <a:ext uri="{FF2B5EF4-FFF2-40B4-BE49-F238E27FC236}">
                  <a16:creationId xmlns:a16="http://schemas.microsoft.com/office/drawing/2014/main" id="{9281C7CF-30A1-4007-BA8D-E87C91B6330C}"/>
                </a:ext>
              </a:extLst>
            </p:cNvPr>
            <p:cNvSpPr txBox="1">
              <a:spLocks/>
            </p:cNvSpPr>
            <p:nvPr/>
          </p:nvSpPr>
          <p:spPr>
            <a:xfrm>
              <a:off x="557613" y="3200850"/>
              <a:ext cx="2880000" cy="3600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Anjoom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Thahir</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Alikkam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Veetil</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ImaGe</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Meng-</a:t>
              </a:r>
              <a:r>
                <a:rPr kumimoji="0" lang="nl-NL"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Yun</a:t>
              </a:r>
              <a:r>
                <a:rPr kumimoji="0" lang="nl-NL"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Wang </a:t>
              </a:r>
              <a:r>
                <a:rPr kumimoji="0" lang="nl-NL"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nl-NL"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Jitse</a:t>
              </a:r>
              <a:r>
                <a:rPr kumimoji="0" lang="nl-NL"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Amelink</a:t>
              </a:r>
              <a:endParaRPr kumimoji="0" lang="nl-NL"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D6C7A213-8C4F-496E-98B1-CFABD76A5015}"/>
              </a:ext>
            </a:extLst>
          </p:cNvPr>
          <p:cNvGrpSpPr/>
          <p:nvPr/>
        </p:nvGrpSpPr>
        <p:grpSpPr>
          <a:xfrm>
            <a:off x="4656000" y="1909278"/>
            <a:ext cx="2880000" cy="4891572"/>
            <a:chOff x="3233254" y="1909278"/>
            <a:chExt cx="2880000" cy="4891572"/>
          </a:xfrm>
        </p:grpSpPr>
        <p:pic>
          <p:nvPicPr>
            <p:cNvPr id="11" name="Picture 10">
              <a:extLst>
                <a:ext uri="{FF2B5EF4-FFF2-40B4-BE49-F238E27FC236}">
                  <a16:creationId xmlns:a16="http://schemas.microsoft.com/office/drawing/2014/main" id="{230DC943-0739-4DF2-96A0-11C680C31BCC}"/>
                </a:ext>
              </a:extLst>
            </p:cNvPr>
            <p:cNvPicPr>
              <a:picLocks noChangeAspect="1"/>
            </p:cNvPicPr>
            <p:nvPr/>
          </p:nvPicPr>
          <p:blipFill rotWithShape="1">
            <a:blip r:embed="rId4"/>
            <a:srcRect l="15819" r="18799" b="27748"/>
            <a:stretch/>
          </p:blipFill>
          <p:spPr>
            <a:xfrm>
              <a:off x="3899684" y="1909278"/>
              <a:ext cx="1731856" cy="1913818"/>
            </a:xfrm>
            <a:prstGeom prst="rect">
              <a:avLst/>
            </a:prstGeom>
          </p:spPr>
        </p:pic>
        <p:sp>
          <p:nvSpPr>
            <p:cNvPr id="26" name="Text Placeholder 3">
              <a:extLst>
                <a:ext uri="{FF2B5EF4-FFF2-40B4-BE49-F238E27FC236}">
                  <a16:creationId xmlns:a16="http://schemas.microsoft.com/office/drawing/2014/main" id="{213AE399-3EE4-47C7-A9B7-B8BE1A6B0D04}"/>
                </a:ext>
              </a:extLst>
            </p:cNvPr>
            <p:cNvSpPr txBox="1">
              <a:spLocks/>
            </p:cNvSpPr>
            <p:nvPr/>
          </p:nvSpPr>
          <p:spPr>
            <a:xfrm>
              <a:off x="3233254" y="3200850"/>
              <a:ext cx="2880000" cy="3600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Carolina Rodríguez </a:t>
              </a:r>
              <a:r>
                <a:rPr kumimoji="0" lang="en-US" sz="2400" b="1" i="0" u="none" strike="noStrike" kern="1200" cap="none" spc="-15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Chavarría</a:t>
              </a:r>
              <a:endParaRPr kumimoji="0" lang="en-US" sz="2400" b="1" i="0" u="none" strike="noStrike" kern="120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LaDD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Yayun</a:t>
              </a: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Zhang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id="{5FC6AB96-12BD-4056-A277-A7752649C889}"/>
              </a:ext>
            </a:extLst>
          </p:cNvPr>
          <p:cNvPicPr>
            <a:picLocks noChangeAspect="1"/>
          </p:cNvPicPr>
          <p:nvPr/>
        </p:nvPicPr>
        <p:blipFill>
          <a:blip r:embed="rId5"/>
          <a:stretch>
            <a:fillRect/>
          </a:stretch>
        </p:blipFill>
        <p:spPr>
          <a:xfrm>
            <a:off x="84220" y="5902159"/>
            <a:ext cx="905489" cy="903297"/>
          </a:xfrm>
          <a:prstGeom prst="rect">
            <a:avLst/>
          </a:prstGeom>
          <a:solidFill>
            <a:schemeClr val="bg1"/>
          </a:solidFill>
        </p:spPr>
      </p:pic>
    </p:spTree>
    <p:extLst>
      <p:ext uri="{BB962C8B-B14F-4D97-AF65-F5344CB8AC3E}">
        <p14:creationId xmlns:p14="http://schemas.microsoft.com/office/powerpoint/2010/main" val="3009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6"/>
                                        </p:tgtEl>
                                        <p:attrNameLst>
                                          <p:attrName>ppt_w</p:attrName>
                                        </p:attrNameLst>
                                      </p:cBhvr>
                                      <p:tavLst>
                                        <p:tav tm="0">
                                          <p:val>
                                            <p:strVal val="ppt_w"/>
                                          </p:val>
                                        </p:tav>
                                        <p:tav tm="100000">
                                          <p:val>
                                            <p:fltVal val="0"/>
                                          </p:val>
                                        </p:tav>
                                      </p:tavLst>
                                    </p:anim>
                                    <p:anim calcmode="lin" valueType="num">
                                      <p:cBhvr>
                                        <p:cTn id="13" dur="1000"/>
                                        <p:tgtEl>
                                          <p:spTgt spid="6"/>
                                        </p:tgtEl>
                                        <p:attrNameLst>
                                          <p:attrName>ppt_h</p:attrName>
                                        </p:attrNameLst>
                                      </p:cBhvr>
                                      <p:tavLst>
                                        <p:tav tm="0">
                                          <p:val>
                                            <p:strVal val="ppt_h"/>
                                          </p:val>
                                        </p:tav>
                                        <p:tav tm="100000">
                                          <p:val>
                                            <p:fltVal val="0"/>
                                          </p:val>
                                        </p:tav>
                                      </p:tavLst>
                                    </p:anim>
                                    <p:anim calcmode="lin" valueType="num">
                                      <p:cBhvr>
                                        <p:cTn id="14" dur="1000"/>
                                        <p:tgtEl>
                                          <p:spTgt spid="6"/>
                                        </p:tgtEl>
                                        <p:attrNameLst>
                                          <p:attrName>style.rotation</p:attrName>
                                        </p:attrNameLst>
                                      </p:cBhvr>
                                      <p:tavLst>
                                        <p:tav tm="0">
                                          <p:val>
                                            <p:fltVal val="0"/>
                                          </p:val>
                                        </p:tav>
                                        <p:tav tm="100000">
                                          <p:val>
                                            <p:fltVal val="9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5"/>
                                        </p:tgtEl>
                                        <p:attrNameLst>
                                          <p:attrName>ppt_w</p:attrName>
                                        </p:attrNameLst>
                                      </p:cBhvr>
                                      <p:tavLst>
                                        <p:tav tm="0">
                                          <p:val>
                                            <p:strVal val="ppt_w"/>
                                          </p:val>
                                        </p:tav>
                                        <p:tav tm="100000">
                                          <p:val>
                                            <p:fltVal val="0"/>
                                          </p:val>
                                        </p:tav>
                                      </p:tavLst>
                                    </p:anim>
                                    <p:anim calcmode="lin" valueType="num">
                                      <p:cBhvr>
                                        <p:cTn id="19" dur="1000"/>
                                        <p:tgtEl>
                                          <p:spTgt spid="5"/>
                                        </p:tgtEl>
                                        <p:attrNameLst>
                                          <p:attrName>ppt_h</p:attrName>
                                        </p:attrNameLst>
                                      </p:cBhvr>
                                      <p:tavLst>
                                        <p:tav tm="0">
                                          <p:val>
                                            <p:strVal val="ppt_h"/>
                                          </p:val>
                                        </p:tav>
                                        <p:tav tm="100000">
                                          <p:val>
                                            <p:fltVal val="0"/>
                                          </p:val>
                                        </p:tav>
                                      </p:tavLst>
                                    </p:anim>
                                    <p:anim calcmode="lin" valueType="num">
                                      <p:cBhvr>
                                        <p:cTn id="20" dur="1000"/>
                                        <p:tgtEl>
                                          <p:spTgt spid="5"/>
                                        </p:tgtEl>
                                        <p:attrNameLst>
                                          <p:attrName>style.rotation</p:attrName>
                                        </p:attrNameLst>
                                      </p:cBhvr>
                                      <p:tavLst>
                                        <p:tav tm="0">
                                          <p:val>
                                            <p:fltVal val="0"/>
                                          </p:val>
                                        </p:tav>
                                        <p:tav tm="100000">
                                          <p:val>
                                            <p:fltVal val="90"/>
                                          </p:val>
                                        </p:tav>
                                      </p:tavLst>
                                    </p:anim>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C25F41-B377-4683-B8FB-D970C0524B5C}"/>
              </a:ext>
            </a:extLst>
          </p:cNvPr>
          <p:cNvSpPr>
            <a:spLocks noGrp="1"/>
          </p:cNvSpPr>
          <p:nvPr>
            <p:ph type="body" sz="quarter" idx="14"/>
          </p:nvPr>
        </p:nvSpPr>
        <p:spPr/>
        <p:txBody>
          <a:bodyPr/>
          <a:lstStyle/>
          <a:p>
            <a:r>
              <a:rPr lang="en-US" dirty="0"/>
              <a:t>Talent+ Program: 6 Months</a:t>
            </a:r>
          </a:p>
        </p:txBody>
      </p:sp>
      <p:sp>
        <p:nvSpPr>
          <p:cNvPr id="3" name="Text Placeholder 2">
            <a:extLst>
              <a:ext uri="{FF2B5EF4-FFF2-40B4-BE49-F238E27FC236}">
                <a16:creationId xmlns:a16="http://schemas.microsoft.com/office/drawing/2014/main" id="{1A87E974-591F-46A8-832A-813B129015DB}"/>
              </a:ext>
            </a:extLst>
          </p:cNvPr>
          <p:cNvSpPr>
            <a:spLocks noGrp="1"/>
          </p:cNvSpPr>
          <p:nvPr>
            <p:ph type="body" sz="quarter" idx="16"/>
          </p:nvPr>
        </p:nvSpPr>
        <p:spPr/>
        <p:txBody>
          <a:bodyPr/>
          <a:lstStyle/>
          <a:p>
            <a:r>
              <a:rPr lang="pl-PL" dirty="0"/>
              <a:t>Mpi general staff meeting december 17, 2024</a:t>
            </a:r>
            <a:endParaRPr lang="en-US" dirty="0"/>
          </a:p>
        </p:txBody>
      </p:sp>
      <p:grpSp>
        <p:nvGrpSpPr>
          <p:cNvPr id="4" name="Group 3">
            <a:extLst>
              <a:ext uri="{FF2B5EF4-FFF2-40B4-BE49-F238E27FC236}">
                <a16:creationId xmlns:a16="http://schemas.microsoft.com/office/drawing/2014/main" id="{E8C7F23D-2BDB-47B0-ABD8-3453C2A6671D}"/>
              </a:ext>
            </a:extLst>
          </p:cNvPr>
          <p:cNvGrpSpPr/>
          <p:nvPr/>
        </p:nvGrpSpPr>
        <p:grpSpPr>
          <a:xfrm>
            <a:off x="888000" y="1975709"/>
            <a:ext cx="2880000" cy="3856078"/>
            <a:chOff x="3046644" y="1975709"/>
            <a:chExt cx="2880000" cy="3856078"/>
          </a:xfrm>
        </p:grpSpPr>
        <p:grpSp>
          <p:nvGrpSpPr>
            <p:cNvPr id="16" name="Group 15">
              <a:extLst>
                <a:ext uri="{FF2B5EF4-FFF2-40B4-BE49-F238E27FC236}">
                  <a16:creationId xmlns:a16="http://schemas.microsoft.com/office/drawing/2014/main" id="{CA3BA912-8A53-4AA8-AE8B-1A673E80C0E4}"/>
                </a:ext>
              </a:extLst>
            </p:cNvPr>
            <p:cNvGrpSpPr>
              <a:grpSpLocks noChangeAspect="1"/>
            </p:cNvGrpSpPr>
            <p:nvPr/>
          </p:nvGrpSpPr>
          <p:grpSpPr>
            <a:xfrm>
              <a:off x="3679494" y="1975709"/>
              <a:ext cx="1752600" cy="1913819"/>
              <a:chOff x="2608314" y="1371600"/>
              <a:chExt cx="2690605" cy="2938109"/>
            </a:xfrm>
          </p:grpSpPr>
          <p:sp>
            <p:nvSpPr>
              <p:cNvPr id="15" name="Rectangle 14">
                <a:extLst>
                  <a:ext uri="{FF2B5EF4-FFF2-40B4-BE49-F238E27FC236}">
                    <a16:creationId xmlns:a16="http://schemas.microsoft.com/office/drawing/2014/main" id="{3408F875-F619-42AE-A604-F8EED074F741}"/>
                  </a:ext>
                </a:extLst>
              </p:cNvPr>
              <p:cNvSpPr/>
              <p:nvPr/>
            </p:nvSpPr>
            <p:spPr>
              <a:xfrm>
                <a:off x="2608314" y="1371600"/>
                <a:ext cx="2690605" cy="2938109"/>
              </a:xfrm>
              <a:prstGeom prst="rect">
                <a:avLst/>
              </a:prstGeom>
              <a:solidFill>
                <a:srgbClr val="E9BD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F15D023-8D2D-4726-838D-F03ECF7409CE}"/>
                  </a:ext>
                </a:extLst>
              </p:cNvPr>
              <p:cNvPicPr>
                <a:picLocks noChangeAspect="1"/>
              </p:cNvPicPr>
              <p:nvPr/>
            </p:nvPicPr>
            <p:blipFill rotWithShape="1">
              <a:blip r:embed="rId2"/>
              <a:srcRect b="22885"/>
              <a:stretch/>
            </p:blipFill>
            <p:spPr>
              <a:xfrm>
                <a:off x="3077896" y="1371600"/>
                <a:ext cx="1752599" cy="2938109"/>
              </a:xfrm>
              <a:prstGeom prst="rect">
                <a:avLst/>
              </a:prstGeom>
            </p:spPr>
          </p:pic>
        </p:grpSp>
        <p:sp>
          <p:nvSpPr>
            <p:cNvPr id="24" name="Text Placeholder 3">
              <a:extLst>
                <a:ext uri="{FF2B5EF4-FFF2-40B4-BE49-F238E27FC236}">
                  <a16:creationId xmlns:a16="http://schemas.microsoft.com/office/drawing/2014/main" id="{9272F96C-80C4-4B0A-9F28-19792080F430}"/>
                </a:ext>
              </a:extLst>
            </p:cNvPr>
            <p:cNvSpPr txBox="1">
              <a:spLocks/>
            </p:cNvSpPr>
            <p:nvPr/>
          </p:nvSpPr>
          <p:spPr>
            <a:xfrm>
              <a:off x="3046644" y="4103787"/>
              <a:ext cx="2880000" cy="1728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Deema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Takaleh</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L&amp;G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Else </a:t>
              </a: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Eising</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Barbara </a:t>
              </a: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Molz</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id="{5FC6AB96-12BD-4056-A277-A7752649C889}"/>
              </a:ext>
            </a:extLst>
          </p:cNvPr>
          <p:cNvPicPr>
            <a:picLocks noChangeAspect="1"/>
          </p:cNvPicPr>
          <p:nvPr/>
        </p:nvPicPr>
        <p:blipFill>
          <a:blip r:embed="rId3"/>
          <a:stretch>
            <a:fillRect/>
          </a:stretch>
        </p:blipFill>
        <p:spPr>
          <a:xfrm>
            <a:off x="84220" y="5902159"/>
            <a:ext cx="905489" cy="903297"/>
          </a:xfrm>
          <a:prstGeom prst="rect">
            <a:avLst/>
          </a:prstGeom>
          <a:solidFill>
            <a:schemeClr val="bg1"/>
          </a:solidFill>
        </p:spPr>
      </p:pic>
      <p:grpSp>
        <p:nvGrpSpPr>
          <p:cNvPr id="6" name="Group 5">
            <a:extLst>
              <a:ext uri="{FF2B5EF4-FFF2-40B4-BE49-F238E27FC236}">
                <a16:creationId xmlns:a16="http://schemas.microsoft.com/office/drawing/2014/main" id="{1578601D-BD8A-417C-8B25-FD475362F50A}"/>
              </a:ext>
            </a:extLst>
          </p:cNvPr>
          <p:cNvGrpSpPr/>
          <p:nvPr/>
        </p:nvGrpSpPr>
        <p:grpSpPr>
          <a:xfrm>
            <a:off x="8424000" y="1851715"/>
            <a:ext cx="2880000" cy="3856078"/>
            <a:chOff x="8677434" y="1851715"/>
            <a:chExt cx="2880000" cy="3856078"/>
          </a:xfrm>
        </p:grpSpPr>
        <p:sp>
          <p:nvSpPr>
            <p:cNvPr id="17" name="Text Placeholder 3">
              <a:extLst>
                <a:ext uri="{FF2B5EF4-FFF2-40B4-BE49-F238E27FC236}">
                  <a16:creationId xmlns:a16="http://schemas.microsoft.com/office/drawing/2014/main" id="{3A5D588A-3F38-4B28-8876-9D5A103E9FF0}"/>
                </a:ext>
              </a:extLst>
            </p:cNvPr>
            <p:cNvSpPr txBox="1">
              <a:spLocks/>
            </p:cNvSpPr>
            <p:nvPr/>
          </p:nvSpPr>
          <p:spPr>
            <a:xfrm>
              <a:off x="8677434" y="3979793"/>
              <a:ext cx="2880000" cy="1728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Monserrat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Soberanes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CoBra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Linda </a:t>
              </a: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Drijvers</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43C168F2-87A9-4BA7-8C74-7CE5BE356863}"/>
                </a:ext>
              </a:extLst>
            </p:cNvPr>
            <p:cNvPicPr>
              <a:picLocks noChangeAspect="1" noChangeArrowheads="1"/>
            </p:cNvPicPr>
            <p:nvPr/>
          </p:nvPicPr>
          <p:blipFill>
            <a:blip r:embed="rId4"/>
            <a:stretch>
              <a:fillRect/>
            </a:stretch>
          </p:blipFill>
          <p:spPr bwMode="auto">
            <a:xfrm>
              <a:off x="9145356" y="1851715"/>
              <a:ext cx="1944156" cy="19441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354521D9-50DF-48B6-892A-1015623D7AD2}"/>
              </a:ext>
            </a:extLst>
          </p:cNvPr>
          <p:cNvGrpSpPr/>
          <p:nvPr/>
        </p:nvGrpSpPr>
        <p:grpSpPr>
          <a:xfrm>
            <a:off x="4656000" y="1945372"/>
            <a:ext cx="2880000" cy="3856078"/>
            <a:chOff x="5875237" y="1945372"/>
            <a:chExt cx="2880000" cy="3856078"/>
          </a:xfrm>
        </p:grpSpPr>
        <p:sp>
          <p:nvSpPr>
            <p:cNvPr id="18" name="Text Placeholder 3">
              <a:extLst>
                <a:ext uri="{FF2B5EF4-FFF2-40B4-BE49-F238E27FC236}">
                  <a16:creationId xmlns:a16="http://schemas.microsoft.com/office/drawing/2014/main" id="{F24BCEC9-DF1D-4952-8E69-96E29953477F}"/>
                </a:ext>
              </a:extLst>
            </p:cNvPr>
            <p:cNvSpPr txBox="1">
              <a:spLocks/>
            </p:cNvSpPr>
            <p:nvPr/>
          </p:nvSpPr>
          <p:spPr>
            <a:xfrm>
              <a:off x="5875237" y="4073450"/>
              <a:ext cx="2880000" cy="1728000"/>
            </a:xfrm>
            <a:prstGeom prst="rect">
              <a:avLst/>
            </a:prstGeom>
          </p:spPr>
          <p:txBody>
            <a:bodyPr anchor="ct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Divyanshu</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Pathak</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Limor</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Raviv</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023B8916-8B1D-4C01-84AE-7B3568105898}"/>
                </a:ext>
              </a:extLst>
            </p:cNvPr>
            <p:cNvPicPr>
              <a:picLocks noChangeAspect="1" noChangeArrowheads="1"/>
            </p:cNvPicPr>
            <p:nvPr/>
          </p:nvPicPr>
          <p:blipFill>
            <a:blip r:embed="rId5"/>
            <a:stretch>
              <a:fillRect/>
            </a:stretch>
          </p:blipFill>
          <p:spPr bwMode="auto">
            <a:xfrm>
              <a:off x="6343159" y="1945372"/>
              <a:ext cx="1944156" cy="19441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32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B3E0317-1E8E-4CAF-94DD-15834C141B28}"/>
              </a:ext>
            </a:extLst>
          </p:cNvPr>
          <p:cNvPicPr>
            <a:picLocks noChangeAspect="1"/>
          </p:cNvPicPr>
          <p:nvPr/>
        </p:nvPicPr>
        <p:blipFill>
          <a:blip r:embed="rId2"/>
          <a:stretch>
            <a:fillRect/>
          </a:stretch>
        </p:blipFill>
        <p:spPr>
          <a:xfrm>
            <a:off x="84220" y="5902159"/>
            <a:ext cx="905489" cy="903297"/>
          </a:xfrm>
          <a:prstGeom prst="rect">
            <a:avLst/>
          </a:prstGeom>
          <a:solidFill>
            <a:schemeClr val="bg1"/>
          </a:solidFill>
        </p:spPr>
      </p:pic>
      <p:sp>
        <p:nvSpPr>
          <p:cNvPr id="24" name="Rectangle 23">
            <a:extLst>
              <a:ext uri="{FF2B5EF4-FFF2-40B4-BE49-F238E27FC236}">
                <a16:creationId xmlns:a16="http://schemas.microsoft.com/office/drawing/2014/main" id="{52B8E528-ED64-4F03-8894-1C0A6939A7BB}"/>
              </a:ext>
            </a:extLst>
          </p:cNvPr>
          <p:cNvSpPr/>
          <p:nvPr/>
        </p:nvSpPr>
        <p:spPr>
          <a:xfrm>
            <a:off x="10702212" y="6046237"/>
            <a:ext cx="1489788" cy="886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79C25F41-B377-4683-B8FB-D970C0524B5C}"/>
              </a:ext>
            </a:extLst>
          </p:cNvPr>
          <p:cNvSpPr>
            <a:spLocks noGrp="1"/>
          </p:cNvSpPr>
          <p:nvPr>
            <p:ph type="body" sz="quarter" idx="14"/>
          </p:nvPr>
        </p:nvSpPr>
        <p:spPr/>
        <p:txBody>
          <a:bodyPr/>
          <a:lstStyle/>
          <a:p>
            <a:r>
              <a:rPr lang="en-US" dirty="0"/>
              <a:t>Talent+ Program: Where are we from?</a:t>
            </a:r>
          </a:p>
        </p:txBody>
      </p:sp>
      <p:sp>
        <p:nvSpPr>
          <p:cNvPr id="3" name="Text Placeholder 2">
            <a:extLst>
              <a:ext uri="{FF2B5EF4-FFF2-40B4-BE49-F238E27FC236}">
                <a16:creationId xmlns:a16="http://schemas.microsoft.com/office/drawing/2014/main" id="{1A87E974-591F-46A8-832A-813B129015DB}"/>
              </a:ext>
            </a:extLst>
          </p:cNvPr>
          <p:cNvSpPr>
            <a:spLocks noGrp="1"/>
          </p:cNvSpPr>
          <p:nvPr>
            <p:ph type="body" sz="quarter" idx="16"/>
          </p:nvPr>
        </p:nvSpPr>
        <p:spPr/>
        <p:txBody>
          <a:bodyPr/>
          <a:lstStyle/>
          <a:p>
            <a:r>
              <a:rPr lang="pl-PL" dirty="0"/>
              <a:t>Mpi general staff meeting december 17, 2024</a:t>
            </a:r>
            <a:endParaRPr lang="en-US" dirty="0"/>
          </a:p>
        </p:txBody>
      </p:sp>
      <p:pic>
        <p:nvPicPr>
          <p:cNvPr id="4098" name="Picture 2" descr="File:A large blank world map with oceans marked in blue.PNG - Wikipedia">
            <a:extLst>
              <a:ext uri="{FF2B5EF4-FFF2-40B4-BE49-F238E27FC236}">
                <a16:creationId xmlns:a16="http://schemas.microsoft.com/office/drawing/2014/main" id="{F1272904-CB80-43B5-8147-A6054A7DE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338836"/>
            <a:ext cx="10490200" cy="53024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F080E1B-D905-4F82-B31A-169A8F11D2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7875678" y="3036060"/>
            <a:ext cx="360000" cy="360000"/>
          </a:xfrm>
          <a:prstGeom prst="rect">
            <a:avLst/>
          </a:prstGeom>
        </p:spPr>
      </p:pic>
      <p:pic>
        <p:nvPicPr>
          <p:cNvPr id="9" name="Picture 8">
            <a:extLst>
              <a:ext uri="{FF2B5EF4-FFF2-40B4-BE49-F238E27FC236}">
                <a16:creationId xmlns:a16="http://schemas.microsoft.com/office/drawing/2014/main" id="{A83FB03D-CFE5-43EE-B60E-D9B438F07A1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3187881" y="3331080"/>
            <a:ext cx="360000" cy="360000"/>
          </a:xfrm>
          <a:prstGeom prst="rect">
            <a:avLst/>
          </a:prstGeom>
        </p:spPr>
      </p:pic>
      <p:pic>
        <p:nvPicPr>
          <p:cNvPr id="14" name="Picture 13">
            <a:extLst>
              <a:ext uri="{FF2B5EF4-FFF2-40B4-BE49-F238E27FC236}">
                <a16:creationId xmlns:a16="http://schemas.microsoft.com/office/drawing/2014/main" id="{7A34E671-425B-464B-BAEA-E1F46AC7E32C}"/>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7792447" y="3268314"/>
            <a:ext cx="360000" cy="360000"/>
          </a:xfrm>
          <a:prstGeom prst="rect">
            <a:avLst/>
          </a:prstGeom>
        </p:spPr>
      </p:pic>
      <p:pic>
        <p:nvPicPr>
          <p:cNvPr id="15" name="Picture 14">
            <a:extLst>
              <a:ext uri="{FF2B5EF4-FFF2-40B4-BE49-F238E27FC236}">
                <a16:creationId xmlns:a16="http://schemas.microsoft.com/office/drawing/2014/main" id="{CAA773CE-7AE9-4DD0-BBCE-2693C55517D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6471738" y="2384029"/>
            <a:ext cx="360000" cy="360000"/>
          </a:xfrm>
          <a:prstGeom prst="rect">
            <a:avLst/>
          </a:prstGeom>
        </p:spPr>
      </p:pic>
      <p:pic>
        <p:nvPicPr>
          <p:cNvPr id="16" name="Picture 15">
            <a:extLst>
              <a:ext uri="{FF2B5EF4-FFF2-40B4-BE49-F238E27FC236}">
                <a16:creationId xmlns:a16="http://schemas.microsoft.com/office/drawing/2014/main" id="{10B2495B-7625-4F4E-A6A0-40756F8CB7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6666978" y="2525929"/>
            <a:ext cx="360000" cy="360000"/>
          </a:xfrm>
          <a:prstGeom prst="rect">
            <a:avLst/>
          </a:prstGeom>
        </p:spPr>
      </p:pic>
      <p:pic>
        <p:nvPicPr>
          <p:cNvPr id="18" name="Picture 17">
            <a:extLst>
              <a:ext uri="{FF2B5EF4-FFF2-40B4-BE49-F238E27FC236}">
                <a16:creationId xmlns:a16="http://schemas.microsoft.com/office/drawing/2014/main" id="{BDF12B8C-18BF-4362-8B8D-17FD29FA77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2681377" y="2845090"/>
            <a:ext cx="360000" cy="360000"/>
          </a:xfrm>
          <a:prstGeom prst="rect">
            <a:avLst/>
          </a:prstGeom>
        </p:spPr>
      </p:pic>
      <p:pic>
        <p:nvPicPr>
          <p:cNvPr id="20" name="Picture 19">
            <a:extLst>
              <a:ext uri="{FF2B5EF4-FFF2-40B4-BE49-F238E27FC236}">
                <a16:creationId xmlns:a16="http://schemas.microsoft.com/office/drawing/2014/main" id="{21887342-38F6-4771-ADBE-64BF7E045656}"/>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8549050" y="3549180"/>
            <a:ext cx="360000" cy="360000"/>
          </a:xfrm>
          <a:prstGeom prst="rect">
            <a:avLst/>
          </a:prstGeom>
        </p:spPr>
      </p:pic>
      <p:pic>
        <p:nvPicPr>
          <p:cNvPr id="21" name="Picture 20">
            <a:extLst>
              <a:ext uri="{FF2B5EF4-FFF2-40B4-BE49-F238E27FC236}">
                <a16:creationId xmlns:a16="http://schemas.microsoft.com/office/drawing/2014/main" id="{88D91DC1-596F-4E78-B5D0-4FEE128152EE}"/>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3943547" y="4752081"/>
            <a:ext cx="360000" cy="360000"/>
          </a:xfrm>
          <a:prstGeom prst="rect">
            <a:avLst/>
          </a:prstGeom>
        </p:spPr>
      </p:pic>
      <p:pic>
        <p:nvPicPr>
          <p:cNvPr id="22" name="Picture 21">
            <a:extLst>
              <a:ext uri="{FF2B5EF4-FFF2-40B4-BE49-F238E27FC236}">
                <a16:creationId xmlns:a16="http://schemas.microsoft.com/office/drawing/2014/main" id="{5D2B9175-DE3D-476F-80D6-74CD506A35FE}"/>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6202285" y="2303934"/>
            <a:ext cx="360000" cy="360000"/>
          </a:xfrm>
          <a:prstGeom prst="rect">
            <a:avLst/>
          </a:prstGeom>
        </p:spPr>
      </p:pic>
      <p:pic>
        <p:nvPicPr>
          <p:cNvPr id="23" name="Picture 22">
            <a:extLst>
              <a:ext uri="{FF2B5EF4-FFF2-40B4-BE49-F238E27FC236}">
                <a16:creationId xmlns:a16="http://schemas.microsoft.com/office/drawing/2014/main" id="{CFE32679-9610-4D16-ABF6-6BBDB00C00B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5781166" y="1974922"/>
            <a:ext cx="360000" cy="360000"/>
          </a:xfrm>
          <a:prstGeom prst="rect">
            <a:avLst/>
          </a:prstGeom>
        </p:spPr>
      </p:pic>
      <p:pic>
        <p:nvPicPr>
          <p:cNvPr id="26" name="Picture 25">
            <a:extLst>
              <a:ext uri="{FF2B5EF4-FFF2-40B4-BE49-F238E27FC236}">
                <a16:creationId xmlns:a16="http://schemas.microsoft.com/office/drawing/2014/main" id="{7FC75301-025F-4096-ACD4-AF2849A39F24}"/>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46895" y1="40850" x2="46895" y2="40850"/>
                        <a14:foregroundMark x1="51471" y1="27614" x2="53268" y2="43627"/>
                        <a14:foregroundMark x1="50654" y1="44281" x2="46405" y2="36111"/>
                        <a14:foregroundMark x1="46405" y1="36111" x2="56209" y2="36275"/>
                        <a14:foregroundMark x1="56209" y1="36275" x2="54575" y2="44771"/>
                        <a14:foregroundMark x1="54575" y1="44771" x2="43627" y2="45098"/>
                        <a14:foregroundMark x1="43627" y1="45098" x2="39052" y2="38072"/>
                        <a14:foregroundMark x1="39052" y1="38072" x2="45098" y2="32190"/>
                        <a14:foregroundMark x1="45098" y1="32190" x2="54085" y2="30392"/>
                        <a14:foregroundMark x1="54085" y1="30392" x2="58987" y2="34150"/>
                      </a14:backgroundRemoval>
                    </a14:imgEffect>
                  </a14:imgLayer>
                </a14:imgProps>
              </a:ext>
            </a:extLst>
          </a:blip>
          <a:stretch>
            <a:fillRect/>
          </a:stretch>
        </p:blipFill>
        <p:spPr>
          <a:xfrm>
            <a:off x="5600191" y="1954215"/>
            <a:ext cx="360000" cy="360000"/>
          </a:xfrm>
          <a:prstGeom prst="rect">
            <a:avLst/>
          </a:prstGeom>
        </p:spPr>
      </p:pic>
    </p:spTree>
    <p:extLst>
      <p:ext uri="{BB962C8B-B14F-4D97-AF65-F5344CB8AC3E}">
        <p14:creationId xmlns:p14="http://schemas.microsoft.com/office/powerpoint/2010/main" val="38220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nodeType="withEffect">
                                  <p:stCondLst>
                                    <p:cond delay="0"/>
                                  </p:stCondLst>
                                  <p:childTnLst>
                                    <p:set>
                                      <p:cBhvr>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6A8B7-408C-4C95-BF92-F6864CE638EF}"/>
              </a:ext>
            </a:extLst>
          </p:cNvPr>
          <p:cNvSpPr>
            <a:spLocks noGrp="1"/>
          </p:cNvSpPr>
          <p:nvPr>
            <p:ph type="body" sz="quarter" idx="14"/>
          </p:nvPr>
        </p:nvSpPr>
        <p:spPr/>
        <p:txBody>
          <a:bodyPr/>
          <a:lstStyle/>
          <a:p>
            <a:r>
              <a:rPr lang="en-US" dirty="0"/>
              <a:t>Talent+ trainings</a:t>
            </a:r>
          </a:p>
        </p:txBody>
      </p:sp>
      <p:sp>
        <p:nvSpPr>
          <p:cNvPr id="3" name="Text Placeholder 2">
            <a:extLst>
              <a:ext uri="{FF2B5EF4-FFF2-40B4-BE49-F238E27FC236}">
                <a16:creationId xmlns:a16="http://schemas.microsoft.com/office/drawing/2014/main" id="{B5BC0967-8899-4DB4-93C3-EF4C5E327092}"/>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FF2C2530-32B3-4260-B8E0-D5D05FE5FD0C}"/>
              </a:ext>
            </a:extLst>
          </p:cNvPr>
          <p:cNvSpPr>
            <a:spLocks noGrp="1"/>
          </p:cNvSpPr>
          <p:nvPr>
            <p:ph type="body" sz="quarter" idx="17"/>
          </p:nvPr>
        </p:nvSpPr>
        <p:spPr>
          <a:xfrm>
            <a:off x="728662" y="1790700"/>
            <a:ext cx="5367338" cy="4198938"/>
          </a:xfrm>
        </p:spPr>
        <p:txBody>
          <a:bodyPr/>
          <a:lstStyle/>
          <a:p>
            <a:pPr marL="457200" indent="-457200">
              <a:lnSpc>
                <a:spcPct val="100000"/>
              </a:lnSpc>
              <a:buFontTx/>
              <a:buChar char="-"/>
            </a:pPr>
            <a:r>
              <a:rPr lang="en-US" dirty="0"/>
              <a:t>Workshops</a:t>
            </a:r>
          </a:p>
          <a:p>
            <a:pPr marL="1143000" lvl="1" indent="-457200">
              <a:lnSpc>
                <a:spcPct val="100000"/>
              </a:lnSpc>
              <a:buFontTx/>
              <a:buChar char="-"/>
            </a:pPr>
            <a:r>
              <a:rPr lang="es-AR" dirty="0"/>
              <a:t>CV/</a:t>
            </a:r>
            <a:r>
              <a:rPr lang="es-AR" dirty="0" err="1"/>
              <a:t>Cover</a:t>
            </a:r>
            <a:r>
              <a:rPr lang="es-AR" dirty="0"/>
              <a:t> </a:t>
            </a:r>
            <a:r>
              <a:rPr lang="es-AR" dirty="0" err="1"/>
              <a:t>letter</a:t>
            </a:r>
            <a:endParaRPr lang="es-AR" dirty="0"/>
          </a:p>
          <a:p>
            <a:pPr marL="1143000" lvl="1" indent="-457200">
              <a:lnSpc>
                <a:spcPct val="100000"/>
              </a:lnSpc>
              <a:buFontTx/>
              <a:buChar char="-"/>
            </a:pPr>
            <a:r>
              <a:rPr lang="es-AR" dirty="0" err="1"/>
              <a:t>Presentation</a:t>
            </a:r>
            <a:r>
              <a:rPr lang="es-AR" dirty="0"/>
              <a:t> </a:t>
            </a:r>
            <a:r>
              <a:rPr lang="es-AR" dirty="0" err="1"/>
              <a:t>Skills</a:t>
            </a:r>
            <a:endParaRPr lang="es-AR" dirty="0"/>
          </a:p>
          <a:p>
            <a:pPr marL="1143000" lvl="1" indent="-457200">
              <a:lnSpc>
                <a:spcPct val="100000"/>
              </a:lnSpc>
              <a:buFontTx/>
              <a:buChar char="-"/>
            </a:pPr>
            <a:r>
              <a:rPr lang="es-AR" dirty="0" err="1"/>
              <a:t>Intro</a:t>
            </a:r>
            <a:r>
              <a:rPr lang="es-AR" dirty="0"/>
              <a:t> </a:t>
            </a:r>
            <a:r>
              <a:rPr lang="es-AR" dirty="0" err="1"/>
              <a:t>to</a:t>
            </a:r>
            <a:r>
              <a:rPr lang="es-AR" dirty="0"/>
              <a:t> Open </a:t>
            </a:r>
            <a:r>
              <a:rPr lang="es-AR" dirty="0" err="1"/>
              <a:t>Science</a:t>
            </a:r>
            <a:endParaRPr lang="es-AR" dirty="0"/>
          </a:p>
          <a:p>
            <a:pPr marL="1143000" lvl="1" indent="-457200">
              <a:lnSpc>
                <a:spcPct val="100000"/>
              </a:lnSpc>
              <a:buFontTx/>
              <a:buChar char="-"/>
            </a:pPr>
            <a:r>
              <a:rPr lang="es-AR" dirty="0" err="1"/>
              <a:t>Academic</a:t>
            </a:r>
            <a:r>
              <a:rPr lang="es-AR" dirty="0"/>
              <a:t> </a:t>
            </a:r>
            <a:r>
              <a:rPr lang="es-AR" dirty="0" err="1"/>
              <a:t>Writing</a:t>
            </a:r>
            <a:r>
              <a:rPr lang="es-AR" dirty="0"/>
              <a:t> </a:t>
            </a:r>
          </a:p>
          <a:p>
            <a:pPr marL="1143000" lvl="1" indent="-457200">
              <a:lnSpc>
                <a:spcPct val="100000"/>
              </a:lnSpc>
              <a:buFontTx/>
              <a:buChar char="-"/>
            </a:pPr>
            <a:r>
              <a:rPr lang="es-AR" dirty="0" err="1"/>
              <a:t>Intro</a:t>
            </a:r>
            <a:r>
              <a:rPr lang="es-AR" dirty="0"/>
              <a:t> </a:t>
            </a:r>
            <a:r>
              <a:rPr lang="es-AR" dirty="0" err="1"/>
              <a:t>to</a:t>
            </a:r>
            <a:r>
              <a:rPr lang="es-AR" dirty="0"/>
              <a:t> </a:t>
            </a:r>
            <a:r>
              <a:rPr lang="es-AR" dirty="0" err="1"/>
              <a:t>Neuroimaging</a:t>
            </a:r>
            <a:endParaRPr lang="es-AR" dirty="0"/>
          </a:p>
          <a:p>
            <a:pPr marL="1143000" lvl="1" indent="-457200">
              <a:lnSpc>
                <a:spcPct val="100000"/>
              </a:lnSpc>
              <a:buFontTx/>
              <a:buChar char="-"/>
            </a:pPr>
            <a:r>
              <a:rPr lang="es-AR" dirty="0" err="1"/>
              <a:t>Statistics</a:t>
            </a:r>
            <a:endParaRPr lang="es-AR" dirty="0"/>
          </a:p>
          <a:p>
            <a:pPr marL="1143000" lvl="1" indent="-457200">
              <a:lnSpc>
                <a:spcPct val="100000"/>
              </a:lnSpc>
              <a:buFontTx/>
              <a:buChar char="-"/>
            </a:pPr>
            <a:r>
              <a:rPr lang="es-AR" dirty="0" err="1"/>
              <a:t>Research</a:t>
            </a:r>
            <a:r>
              <a:rPr lang="es-AR" dirty="0"/>
              <a:t> </a:t>
            </a:r>
            <a:r>
              <a:rPr lang="es-AR" dirty="0" err="1"/>
              <a:t>Methods</a:t>
            </a:r>
            <a:endParaRPr lang="es-AR" dirty="0"/>
          </a:p>
          <a:p>
            <a:pPr marL="1143000" lvl="1" indent="-457200">
              <a:lnSpc>
                <a:spcPct val="100000"/>
              </a:lnSpc>
              <a:buFontTx/>
              <a:buChar char="-"/>
            </a:pPr>
            <a:r>
              <a:rPr lang="es-AR" dirty="0" err="1"/>
              <a:t>Progamming</a:t>
            </a:r>
            <a:r>
              <a:rPr lang="es-AR" dirty="0"/>
              <a:t> </a:t>
            </a:r>
            <a:r>
              <a:rPr lang="es-AR" dirty="0" err="1"/>
              <a:t>Basics</a:t>
            </a:r>
            <a:endParaRPr lang="es-AR" dirty="0"/>
          </a:p>
          <a:p>
            <a:pPr marL="1143000" lvl="1" indent="-457200">
              <a:lnSpc>
                <a:spcPct val="100000"/>
              </a:lnSpc>
              <a:buFontTx/>
              <a:buChar char="-"/>
            </a:pPr>
            <a:r>
              <a:rPr lang="es-AR" dirty="0"/>
              <a:t>Dutch </a:t>
            </a:r>
            <a:r>
              <a:rPr lang="es-AR" dirty="0" err="1"/>
              <a:t>Language</a:t>
            </a:r>
            <a:r>
              <a:rPr lang="es-AR" dirty="0"/>
              <a:t> and Culture</a:t>
            </a:r>
            <a:endParaRPr lang="en-US" dirty="0"/>
          </a:p>
        </p:txBody>
      </p:sp>
      <p:pic>
        <p:nvPicPr>
          <p:cNvPr id="7" name="Picture 6">
            <a:extLst>
              <a:ext uri="{FF2B5EF4-FFF2-40B4-BE49-F238E27FC236}">
                <a16:creationId xmlns:a16="http://schemas.microsoft.com/office/drawing/2014/main" id="{AAA52D8D-B37B-4A5C-967A-25F8EC5E2596}"/>
              </a:ext>
            </a:extLst>
          </p:cNvPr>
          <p:cNvPicPr>
            <a:picLocks noChangeAspect="1"/>
          </p:cNvPicPr>
          <p:nvPr/>
        </p:nvPicPr>
        <p:blipFill>
          <a:blip r:embed="rId2"/>
          <a:stretch>
            <a:fillRect/>
          </a:stretch>
        </p:blipFill>
        <p:spPr>
          <a:xfrm>
            <a:off x="84220" y="5902159"/>
            <a:ext cx="905489" cy="903297"/>
          </a:xfrm>
          <a:prstGeom prst="rect">
            <a:avLst/>
          </a:prstGeom>
          <a:solidFill>
            <a:schemeClr val="bg1"/>
          </a:solidFill>
        </p:spPr>
      </p:pic>
      <p:sp>
        <p:nvSpPr>
          <p:cNvPr id="8" name="Text Placeholder 3">
            <a:extLst>
              <a:ext uri="{FF2B5EF4-FFF2-40B4-BE49-F238E27FC236}">
                <a16:creationId xmlns:a16="http://schemas.microsoft.com/office/drawing/2014/main" id="{7CB2D2BD-A3B8-4257-99E0-C80BD5586C79}"/>
              </a:ext>
            </a:extLst>
          </p:cNvPr>
          <p:cNvSpPr txBox="1">
            <a:spLocks/>
          </p:cNvSpPr>
          <p:nvPr/>
        </p:nvSpPr>
        <p:spPr>
          <a:xfrm>
            <a:off x="6096000" y="1790700"/>
            <a:ext cx="5367338" cy="4198938"/>
          </a:xfrm>
          <a:prstGeom prst="rect">
            <a:avLst/>
          </a:prstGeom>
        </p:spPr>
        <p:txBody>
          <a:bodyPr/>
          <a:lstStyle>
            <a:lvl1pPr marL="0" indent="0" algn="l" defTabSz="914400" rtl="0" eaLnBrk="1" latinLnBrk="0" hangingPunct="1">
              <a:lnSpc>
                <a:spcPct val="150000"/>
              </a:lnSpc>
              <a:spcBef>
                <a:spcPts val="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Lab Tours</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a:ln>
                  <a:noFill/>
                </a:ln>
                <a:solidFill>
                  <a:prstClr val="black"/>
                </a:solidFill>
                <a:effectLst/>
                <a:uLnTx/>
                <a:uFillTx/>
                <a:latin typeface="Arial"/>
                <a:ea typeface="+mn-ea"/>
                <a:cs typeface="+mn-cs"/>
              </a:rPr>
              <a:t>VR + </a:t>
            </a:r>
            <a:r>
              <a:rPr kumimoji="0" lang="es-AR" sz="2400" b="0" i="0" u="none" strike="noStrike" kern="1200" cap="none" spc="0" normalizeH="0" baseline="0" noProof="0" dirty="0" err="1">
                <a:ln>
                  <a:noFill/>
                </a:ln>
                <a:solidFill>
                  <a:prstClr val="black"/>
                </a:solidFill>
                <a:effectLst/>
                <a:uLnTx/>
                <a:uFillTx/>
                <a:latin typeface="Arial"/>
                <a:ea typeface="+mn-ea"/>
                <a:cs typeface="+mn-cs"/>
              </a:rPr>
              <a:t>Motion</a:t>
            </a:r>
            <a:r>
              <a:rPr kumimoji="0" lang="es-AR" sz="2400" b="0" i="0" u="none" strike="noStrike" kern="1200" cap="none" spc="0" normalizeH="0" baseline="0" noProof="0" dirty="0">
                <a:ln>
                  <a:noFill/>
                </a:ln>
                <a:solidFill>
                  <a:prstClr val="black"/>
                </a:solidFill>
                <a:effectLst/>
                <a:uLnTx/>
                <a:uFillTx/>
                <a:latin typeface="Arial"/>
                <a:ea typeface="+mn-ea"/>
                <a:cs typeface="+mn-cs"/>
              </a:rPr>
              <a:t> Capture (MPI)</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err="1">
                <a:ln>
                  <a:noFill/>
                </a:ln>
                <a:solidFill>
                  <a:prstClr val="black"/>
                </a:solidFill>
                <a:effectLst/>
                <a:uLnTx/>
                <a:uFillTx/>
                <a:latin typeface="Arial"/>
                <a:ea typeface="+mn-ea"/>
                <a:cs typeface="+mn-cs"/>
              </a:rPr>
              <a:t>Babylab</a:t>
            </a:r>
            <a:r>
              <a:rPr kumimoji="0" lang="es-AR" sz="2400" b="0" i="0" u="none" strike="noStrike" kern="1200" cap="none" spc="0" normalizeH="0" baseline="0" noProof="0" dirty="0">
                <a:ln>
                  <a:noFill/>
                </a:ln>
                <a:solidFill>
                  <a:prstClr val="black"/>
                </a:solidFill>
                <a:effectLst/>
                <a:uLnTx/>
                <a:uFillTx/>
                <a:latin typeface="Arial"/>
                <a:ea typeface="+mn-ea"/>
                <a:cs typeface="+mn-cs"/>
              </a:rPr>
              <a:t> (MPI)</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err="1">
                <a:ln>
                  <a:noFill/>
                </a:ln>
                <a:solidFill>
                  <a:prstClr val="black"/>
                </a:solidFill>
                <a:effectLst/>
                <a:uLnTx/>
                <a:uFillTx/>
                <a:latin typeface="Arial"/>
                <a:ea typeface="+mn-ea"/>
                <a:cs typeface="+mn-cs"/>
              </a:rPr>
              <a:t>Wetlab</a:t>
            </a:r>
            <a:r>
              <a:rPr kumimoji="0" lang="es-AR" sz="2400" b="0" i="0" u="none" strike="noStrike" kern="1200" cap="none" spc="0" normalizeH="0" baseline="0" noProof="0" dirty="0">
                <a:ln>
                  <a:noFill/>
                </a:ln>
                <a:solidFill>
                  <a:prstClr val="black"/>
                </a:solidFill>
                <a:effectLst/>
                <a:uLnTx/>
                <a:uFillTx/>
                <a:latin typeface="Arial"/>
                <a:ea typeface="+mn-ea"/>
                <a:cs typeface="+mn-cs"/>
              </a:rPr>
              <a:t> (MPI)</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err="1">
                <a:ln>
                  <a:noFill/>
                </a:ln>
                <a:solidFill>
                  <a:prstClr val="black"/>
                </a:solidFill>
                <a:effectLst/>
                <a:uLnTx/>
                <a:uFillTx/>
                <a:latin typeface="Arial"/>
                <a:ea typeface="+mn-ea"/>
                <a:cs typeface="+mn-cs"/>
              </a:rPr>
              <a:t>Eye</a:t>
            </a:r>
            <a:r>
              <a:rPr kumimoji="0" lang="es-AR" sz="2400" b="0" i="0" u="none" strike="noStrike" kern="1200" cap="none" spc="0" normalizeH="0" baseline="0" noProof="0" dirty="0">
                <a:ln>
                  <a:noFill/>
                </a:ln>
                <a:solidFill>
                  <a:prstClr val="black"/>
                </a:solidFill>
                <a:effectLst/>
                <a:uLnTx/>
                <a:uFillTx/>
                <a:latin typeface="Arial"/>
                <a:ea typeface="+mn-ea"/>
                <a:cs typeface="+mn-cs"/>
              </a:rPr>
              <a:t>-Tracking (MPI)</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a:ln>
                  <a:noFill/>
                </a:ln>
                <a:solidFill>
                  <a:prstClr val="black"/>
                </a:solidFill>
                <a:effectLst/>
                <a:uLnTx/>
                <a:uFillTx/>
                <a:latin typeface="Arial"/>
                <a:ea typeface="+mn-ea"/>
                <a:cs typeface="+mn-cs"/>
              </a:rPr>
              <a:t>DCC</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a:ln>
                  <a:noFill/>
                </a:ln>
                <a:solidFill>
                  <a:prstClr val="black"/>
                </a:solidFill>
                <a:effectLst/>
                <a:uLnTx/>
                <a:uFillTx/>
                <a:latin typeface="Arial"/>
                <a:ea typeface="+mn-ea"/>
                <a:cs typeface="+mn-cs"/>
              </a:rPr>
              <a:t>BSI</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a:ln>
                  <a:noFill/>
                </a:ln>
                <a:solidFill>
                  <a:prstClr val="black"/>
                </a:solidFill>
                <a:effectLst/>
                <a:uLnTx/>
                <a:uFillTx/>
                <a:latin typeface="Arial"/>
                <a:ea typeface="+mn-ea"/>
                <a:cs typeface="+mn-cs"/>
              </a:rPr>
              <a:t>CLS</a:t>
            </a:r>
          </a:p>
          <a:p>
            <a:pPr marL="1143000" marR="0" lvl="1" indent="-457200" algn="l" defTabSz="914400" rtl="0" eaLnBrk="1" fontAlgn="auto" latinLnBrk="0" hangingPunct="1">
              <a:lnSpc>
                <a:spcPct val="100000"/>
              </a:lnSpc>
              <a:spcBef>
                <a:spcPts val="500"/>
              </a:spcBef>
              <a:spcAft>
                <a:spcPts val="0"/>
              </a:spcAft>
              <a:buClrTx/>
              <a:buSzTx/>
              <a:buFontTx/>
              <a:buChar char="-"/>
              <a:tabLst/>
              <a:defRPr/>
            </a:pPr>
            <a:r>
              <a:rPr kumimoji="0" lang="es-AR" sz="2400" b="0" i="0" u="none" strike="noStrike" kern="1200" cap="none" spc="0" normalizeH="0" baseline="0" noProof="0" dirty="0">
                <a:ln>
                  <a:noFill/>
                </a:ln>
                <a:solidFill>
                  <a:prstClr val="black"/>
                </a:solidFill>
                <a:effectLst/>
                <a:uLnTx/>
                <a:uFillTx/>
                <a:latin typeface="Arial"/>
                <a:ea typeface="+mn-ea"/>
                <a:cs typeface="+mn-cs"/>
              </a:rPr>
              <a:t>DCCN</a:t>
            </a:r>
          </a:p>
        </p:txBody>
      </p:sp>
    </p:spTree>
    <p:extLst>
      <p:ext uri="{BB962C8B-B14F-4D97-AF65-F5344CB8AC3E}">
        <p14:creationId xmlns:p14="http://schemas.microsoft.com/office/powerpoint/2010/main" val="3955658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884F5-5A44-438C-9AC9-3D102813BC0B}"/>
              </a:ext>
            </a:extLst>
          </p:cNvPr>
          <p:cNvSpPr>
            <a:spLocks noGrp="1"/>
          </p:cNvSpPr>
          <p:nvPr>
            <p:ph type="body" sz="quarter" idx="14"/>
          </p:nvPr>
        </p:nvSpPr>
        <p:spPr>
          <a:xfrm>
            <a:off x="275657" y="519040"/>
            <a:ext cx="8167688" cy="1056128"/>
          </a:xfrm>
        </p:spPr>
        <p:txBody>
          <a:bodyPr/>
          <a:lstStyle/>
          <a:p>
            <a:r>
              <a:rPr lang="en-US" dirty="0"/>
              <a:t>Talent+ People</a:t>
            </a:r>
          </a:p>
        </p:txBody>
      </p:sp>
      <p:sp>
        <p:nvSpPr>
          <p:cNvPr id="3" name="Text Placeholder 2">
            <a:extLst>
              <a:ext uri="{FF2B5EF4-FFF2-40B4-BE49-F238E27FC236}">
                <a16:creationId xmlns:a16="http://schemas.microsoft.com/office/drawing/2014/main" id="{23BE5F4E-E55C-4D7C-9C05-AAC33D6C63F0}"/>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0F587497-DA37-43AC-9F60-BDCE196DD865}"/>
              </a:ext>
            </a:extLst>
          </p:cNvPr>
          <p:cNvSpPr>
            <a:spLocks noGrp="1"/>
          </p:cNvSpPr>
          <p:nvPr>
            <p:ph type="body" sz="quarter" idx="17"/>
          </p:nvPr>
        </p:nvSpPr>
        <p:spPr>
          <a:xfrm>
            <a:off x="347609" y="1530850"/>
            <a:ext cx="11496781" cy="4808110"/>
          </a:xfrm>
        </p:spPr>
        <p:txBody>
          <a:bodyPr numCol="4"/>
          <a:lstStyle/>
          <a:p>
            <a:pPr>
              <a:lnSpc>
                <a:spcPct val="100000"/>
              </a:lnSpc>
            </a:pPr>
            <a:r>
              <a:rPr lang="en-US" sz="1400" b="1" dirty="0"/>
              <a:t>Core Team</a:t>
            </a:r>
          </a:p>
          <a:p>
            <a:pPr marL="457200" indent="-457200">
              <a:lnSpc>
                <a:spcPct val="100000"/>
              </a:lnSpc>
              <a:buFont typeface="Arial" panose="020B0604020202020204" pitchFamily="34" charset="0"/>
              <a:buChar char="•"/>
            </a:pPr>
            <a:r>
              <a:rPr lang="en-US" sz="1400" dirty="0"/>
              <a:t>Candice Frances</a:t>
            </a:r>
          </a:p>
          <a:p>
            <a:pPr marL="457200" indent="-457200">
              <a:lnSpc>
                <a:spcPct val="100000"/>
              </a:lnSpc>
              <a:buFont typeface="Arial" panose="020B0604020202020204" pitchFamily="34" charset="0"/>
              <a:buChar char="•"/>
            </a:pPr>
            <a:r>
              <a:rPr lang="en-US" sz="1400" dirty="0"/>
              <a:t>Kevin Lam</a:t>
            </a:r>
          </a:p>
          <a:p>
            <a:pPr marL="457200" indent="-457200">
              <a:lnSpc>
                <a:spcPct val="100000"/>
              </a:lnSpc>
              <a:buFont typeface="Arial" panose="020B0604020202020204" pitchFamily="34" charset="0"/>
              <a:buChar char="•"/>
            </a:pPr>
            <a:r>
              <a:rPr lang="en-US" sz="1400" dirty="0"/>
              <a:t>Izabela Jordanoska</a:t>
            </a:r>
          </a:p>
          <a:p>
            <a:pPr marL="457200" indent="-457200">
              <a:lnSpc>
                <a:spcPct val="100000"/>
              </a:lnSpc>
              <a:buFont typeface="Arial" panose="020B0604020202020204" pitchFamily="34" charset="0"/>
              <a:buChar char="•"/>
            </a:pPr>
            <a:r>
              <a:rPr lang="en-US" sz="1400" dirty="0"/>
              <a:t>Caroline Rowland</a:t>
            </a:r>
          </a:p>
          <a:p>
            <a:pPr>
              <a:lnSpc>
                <a:spcPct val="100000"/>
              </a:lnSpc>
            </a:pPr>
            <a:endParaRPr lang="en-US" sz="1400" dirty="0"/>
          </a:p>
          <a:p>
            <a:pPr>
              <a:lnSpc>
                <a:spcPct val="100000"/>
              </a:lnSpc>
            </a:pPr>
            <a:r>
              <a:rPr lang="en-US" sz="1400" b="1" dirty="0"/>
              <a:t>Teaching</a:t>
            </a:r>
          </a:p>
          <a:p>
            <a:pPr marL="457200" indent="-457200">
              <a:lnSpc>
                <a:spcPct val="100000"/>
              </a:lnSpc>
              <a:buFont typeface="Arial" panose="020B0604020202020204" pitchFamily="34" charset="0"/>
              <a:buChar char="•"/>
            </a:pPr>
            <a:r>
              <a:rPr lang="en-US" sz="1400" dirty="0"/>
              <a:t>Ellen </a:t>
            </a:r>
            <a:r>
              <a:rPr lang="en-US" sz="1400" dirty="0" err="1"/>
              <a:t>Verhoef</a:t>
            </a:r>
            <a:endParaRPr lang="en-US" sz="1400" dirty="0"/>
          </a:p>
          <a:p>
            <a:pPr marL="457200" indent="-457200">
              <a:lnSpc>
                <a:spcPct val="100000"/>
              </a:lnSpc>
              <a:buFont typeface="Arial" panose="020B0604020202020204" pitchFamily="34" charset="0"/>
              <a:buChar char="•"/>
            </a:pPr>
            <a:r>
              <a:rPr lang="en-US" sz="1400" dirty="0" err="1"/>
              <a:t>Figen</a:t>
            </a:r>
            <a:r>
              <a:rPr lang="en-US" sz="1400" dirty="0"/>
              <a:t> </a:t>
            </a:r>
            <a:r>
              <a:rPr lang="en-US" sz="1400" dirty="0" err="1"/>
              <a:t>Karaca</a:t>
            </a:r>
            <a:endParaRPr lang="en-US" sz="1400" dirty="0"/>
          </a:p>
          <a:p>
            <a:pPr marL="457200" indent="-457200">
              <a:lnSpc>
                <a:spcPct val="100000"/>
              </a:lnSpc>
              <a:buFont typeface="Arial" panose="020B0604020202020204" pitchFamily="34" charset="0"/>
              <a:buChar char="•"/>
            </a:pPr>
            <a:r>
              <a:rPr lang="en-US" sz="1400" dirty="0"/>
              <a:t>Orhun Uluşahin </a:t>
            </a:r>
          </a:p>
          <a:p>
            <a:pPr marL="457200" indent="-457200">
              <a:lnSpc>
                <a:spcPct val="100000"/>
              </a:lnSpc>
              <a:buFont typeface="Arial" panose="020B0604020202020204" pitchFamily="34" charset="0"/>
              <a:buChar char="•"/>
            </a:pPr>
            <a:r>
              <a:rPr lang="en-US" sz="1400" dirty="0"/>
              <a:t>Jenni Sander</a:t>
            </a:r>
          </a:p>
          <a:p>
            <a:pPr marL="457200" indent="-457200">
              <a:lnSpc>
                <a:spcPct val="100000"/>
              </a:lnSpc>
              <a:buFont typeface="Arial" panose="020B0604020202020204" pitchFamily="34" charset="0"/>
              <a:buChar char="•"/>
            </a:pPr>
            <a:r>
              <a:rPr lang="en-US" sz="1400" dirty="0"/>
              <a:t>Mark </a:t>
            </a:r>
            <a:r>
              <a:rPr lang="en-US" sz="1400" dirty="0" err="1"/>
              <a:t>Dingemanse</a:t>
            </a:r>
            <a:endParaRPr lang="en-US" sz="1400" dirty="0"/>
          </a:p>
          <a:p>
            <a:pPr marL="457200" indent="-457200">
              <a:lnSpc>
                <a:spcPct val="100000"/>
              </a:lnSpc>
              <a:buFont typeface="Arial" panose="020B0604020202020204" pitchFamily="34" charset="0"/>
              <a:buChar char="•"/>
            </a:pPr>
            <a:r>
              <a:rPr lang="en-US" sz="1400" dirty="0"/>
              <a:t>Dong </a:t>
            </a:r>
            <a:r>
              <a:rPr lang="en-US" sz="1400" dirty="0" err="1"/>
              <a:t>Tianai</a:t>
            </a:r>
            <a:endParaRPr lang="en-US" sz="1400" dirty="0"/>
          </a:p>
          <a:p>
            <a:pPr marL="457200" indent="-457200">
              <a:lnSpc>
                <a:spcPct val="100000"/>
              </a:lnSpc>
              <a:buFont typeface="Arial" panose="020B0604020202020204" pitchFamily="34" charset="0"/>
              <a:buChar char="•"/>
            </a:pPr>
            <a:r>
              <a:rPr lang="en-US" sz="1400" dirty="0"/>
              <a:t>Loïs Dona </a:t>
            </a:r>
          </a:p>
          <a:p>
            <a:pPr marL="457200" indent="-457200">
              <a:lnSpc>
                <a:spcPct val="100000"/>
              </a:lnSpc>
              <a:buFont typeface="Arial" panose="020B0604020202020204" pitchFamily="34" charset="0"/>
              <a:buChar char="•"/>
            </a:pPr>
            <a:r>
              <a:rPr lang="en-US" sz="1400" dirty="0" err="1"/>
              <a:t>Lanmiao</a:t>
            </a:r>
            <a:r>
              <a:rPr lang="en-US" sz="1400" dirty="0"/>
              <a:t> Liu</a:t>
            </a:r>
          </a:p>
          <a:p>
            <a:pPr marL="457200" indent="-457200">
              <a:lnSpc>
                <a:spcPct val="100000"/>
              </a:lnSpc>
              <a:buFont typeface="Arial" panose="020B0604020202020204" pitchFamily="34" charset="0"/>
              <a:buChar char="•"/>
            </a:pPr>
            <a:r>
              <a:rPr lang="en-US" sz="1400" dirty="0"/>
              <a:t>Susanne Brouwer</a:t>
            </a:r>
          </a:p>
          <a:p>
            <a:pPr marL="457200" indent="-457200">
              <a:lnSpc>
                <a:spcPct val="100000"/>
              </a:lnSpc>
              <a:buFont typeface="Arial" panose="020B0604020202020204" pitchFamily="34" charset="0"/>
              <a:buChar char="•"/>
            </a:pPr>
            <a:r>
              <a:rPr lang="en-US" sz="1400" dirty="0"/>
              <a:t>Anne </a:t>
            </a:r>
            <a:r>
              <a:rPr lang="en-US" sz="1400" dirty="0" err="1"/>
              <a:t>Buizer</a:t>
            </a:r>
            <a:r>
              <a:rPr lang="en-US" sz="1400" dirty="0"/>
              <a:t> </a:t>
            </a:r>
          </a:p>
          <a:p>
            <a:pPr marL="457200" indent="-457200">
              <a:lnSpc>
                <a:spcPct val="100000"/>
              </a:lnSpc>
              <a:buFont typeface="Arial" panose="020B0604020202020204" pitchFamily="34" charset="0"/>
              <a:buChar char="•"/>
            </a:pPr>
            <a:r>
              <a:rPr lang="en-US" sz="1400" dirty="0"/>
              <a:t>Iris </a:t>
            </a:r>
            <a:r>
              <a:rPr lang="en-US" sz="1400" dirty="0" err="1"/>
              <a:t>Schmits</a:t>
            </a:r>
            <a:endParaRPr lang="en-US" sz="1400" dirty="0"/>
          </a:p>
          <a:p>
            <a:pPr marL="457200" indent="-457200">
              <a:lnSpc>
                <a:spcPct val="100000"/>
              </a:lnSpc>
              <a:buFont typeface="Arial" panose="020B0604020202020204" pitchFamily="34" charset="0"/>
              <a:buChar char="•"/>
            </a:pPr>
            <a:r>
              <a:rPr lang="en-US" sz="1400" dirty="0" err="1"/>
              <a:t>Yayun</a:t>
            </a:r>
            <a:r>
              <a:rPr lang="en-US" sz="1400" dirty="0"/>
              <a:t> Zhang</a:t>
            </a:r>
          </a:p>
          <a:p>
            <a:pPr marL="457200" indent="-457200">
              <a:lnSpc>
                <a:spcPct val="100000"/>
              </a:lnSpc>
              <a:buFont typeface="Arial" panose="020B0604020202020204" pitchFamily="34" charset="0"/>
              <a:buChar char="•"/>
            </a:pPr>
            <a:r>
              <a:rPr lang="en-US" sz="1400" dirty="0"/>
              <a:t>Dilys </a:t>
            </a:r>
            <a:r>
              <a:rPr lang="en-US" sz="1400" dirty="0" err="1"/>
              <a:t>Eikelboom</a:t>
            </a:r>
            <a:endParaRPr lang="en-US" sz="1400" dirty="0"/>
          </a:p>
          <a:p>
            <a:pPr marL="457200" indent="-457200">
              <a:lnSpc>
                <a:spcPct val="100000"/>
              </a:lnSpc>
              <a:buFont typeface="Arial" panose="020B0604020202020204" pitchFamily="34" charset="0"/>
              <a:buChar char="•"/>
            </a:pPr>
            <a:r>
              <a:rPr lang="en-US" sz="1400" dirty="0"/>
              <a:t>Noemi Mena Montes</a:t>
            </a:r>
          </a:p>
          <a:p>
            <a:pPr>
              <a:lnSpc>
                <a:spcPct val="100000"/>
              </a:lnSpc>
            </a:pPr>
            <a:endParaRPr lang="en-US" sz="1400" dirty="0"/>
          </a:p>
          <a:p>
            <a:pPr>
              <a:lnSpc>
                <a:spcPct val="100000"/>
              </a:lnSpc>
            </a:pPr>
            <a:r>
              <a:rPr lang="en-US" sz="1400" b="1" dirty="0"/>
              <a:t>Lab</a:t>
            </a:r>
            <a:r>
              <a:rPr lang="en-US" sz="1400" dirty="0"/>
              <a:t> </a:t>
            </a:r>
            <a:r>
              <a:rPr lang="en-US" sz="1400" b="1" dirty="0"/>
              <a:t>tours</a:t>
            </a:r>
          </a:p>
          <a:p>
            <a:pPr marL="342900" indent="-342900">
              <a:lnSpc>
                <a:spcPct val="100000"/>
              </a:lnSpc>
              <a:buFont typeface="Arial" panose="020B0604020202020204" pitchFamily="34" charset="0"/>
              <a:buChar char="•"/>
            </a:pPr>
            <a:r>
              <a:rPr lang="en-US" sz="1400" dirty="0"/>
              <a:t>Paul van der </a:t>
            </a:r>
            <a:r>
              <a:rPr lang="en-US" sz="1400" dirty="0" err="1"/>
              <a:t>Laan</a:t>
            </a:r>
            <a:r>
              <a:rPr lang="en-US" sz="1400" dirty="0"/>
              <a:t> </a:t>
            </a:r>
          </a:p>
          <a:p>
            <a:pPr marL="342900" indent="-342900">
              <a:lnSpc>
                <a:spcPct val="100000"/>
              </a:lnSpc>
              <a:buFont typeface="Arial" panose="020B0604020202020204" pitchFamily="34" charset="0"/>
              <a:buChar char="•"/>
            </a:pPr>
            <a:r>
              <a:rPr lang="en-US" sz="1400" dirty="0" err="1"/>
              <a:t>Sachit</a:t>
            </a:r>
            <a:r>
              <a:rPr lang="en-US" sz="1400" dirty="0"/>
              <a:t> </a:t>
            </a:r>
            <a:r>
              <a:rPr lang="en-US" sz="1400" dirty="0" err="1"/>
              <a:t>Misra</a:t>
            </a:r>
            <a:endParaRPr lang="en-US" sz="1400" dirty="0"/>
          </a:p>
          <a:p>
            <a:pPr marL="342900" indent="-342900">
              <a:lnSpc>
                <a:spcPct val="100000"/>
              </a:lnSpc>
              <a:buFont typeface="Arial" panose="020B0604020202020204" pitchFamily="34" charset="0"/>
              <a:buChar char="•"/>
            </a:pPr>
            <a:r>
              <a:rPr lang="en-US" sz="1400" dirty="0"/>
              <a:t>Jean Corbally</a:t>
            </a:r>
          </a:p>
          <a:p>
            <a:pPr marL="342900" indent="-342900">
              <a:lnSpc>
                <a:spcPct val="100000"/>
              </a:lnSpc>
              <a:buFont typeface="Arial" panose="020B0604020202020204" pitchFamily="34" charset="0"/>
              <a:buChar char="•"/>
            </a:pPr>
            <a:r>
              <a:rPr lang="en-US" sz="1400" dirty="0"/>
              <a:t>Danielle Houwing</a:t>
            </a:r>
          </a:p>
          <a:p>
            <a:pPr marL="342900" indent="-342900">
              <a:lnSpc>
                <a:spcPct val="100000"/>
              </a:lnSpc>
              <a:buFont typeface="Arial" panose="020B0604020202020204" pitchFamily="34" charset="0"/>
              <a:buChar char="•"/>
            </a:pPr>
            <a:r>
              <a:rPr lang="en-US" sz="1400" dirty="0"/>
              <a:t>Jasper Bok</a:t>
            </a:r>
          </a:p>
          <a:p>
            <a:pPr marL="342900" indent="-342900">
              <a:lnSpc>
                <a:spcPct val="100000"/>
              </a:lnSpc>
              <a:buFont typeface="Arial" panose="020B0604020202020204" pitchFamily="34" charset="0"/>
              <a:buChar char="•"/>
            </a:pPr>
            <a:r>
              <a:rPr lang="en-US" sz="1400" dirty="0"/>
              <a:t>Ellie Huizeling</a:t>
            </a:r>
          </a:p>
          <a:p>
            <a:pPr marL="342900" indent="-342900">
              <a:lnSpc>
                <a:spcPct val="100000"/>
              </a:lnSpc>
              <a:buFont typeface="Arial" panose="020B0604020202020204" pitchFamily="34" charset="0"/>
              <a:buChar char="•"/>
            </a:pPr>
            <a:r>
              <a:rPr lang="en-US" sz="1400" dirty="0"/>
              <a:t>Morgane </a:t>
            </a:r>
            <a:r>
              <a:rPr lang="en-US" sz="1400" dirty="0" err="1"/>
              <a:t>Pierolo</a:t>
            </a:r>
            <a:endParaRPr lang="en-US" sz="1400" dirty="0"/>
          </a:p>
          <a:p>
            <a:pPr marL="342900" indent="-342900">
              <a:lnSpc>
                <a:spcPct val="100000"/>
              </a:lnSpc>
              <a:buFont typeface="Arial" panose="020B0604020202020204" pitchFamily="34" charset="0"/>
              <a:buChar char="•"/>
            </a:pPr>
            <a:r>
              <a:rPr lang="en-US" sz="1400" dirty="0"/>
              <a:t>Marieke van der Akker</a:t>
            </a:r>
          </a:p>
          <a:p>
            <a:pPr marL="342900" indent="-342900">
              <a:lnSpc>
                <a:spcPct val="100000"/>
              </a:lnSpc>
              <a:buFont typeface="Arial" panose="020B0604020202020204" pitchFamily="34" charset="0"/>
              <a:buChar char="•"/>
            </a:pPr>
            <a:r>
              <a:rPr lang="en-US" sz="1400" dirty="0"/>
              <a:t>Ciske Jansen</a:t>
            </a:r>
          </a:p>
          <a:p>
            <a:pPr marL="342900" indent="-342900">
              <a:lnSpc>
                <a:spcPct val="100000"/>
              </a:lnSpc>
              <a:buFont typeface="Arial" panose="020B0604020202020204" pitchFamily="34" charset="0"/>
              <a:buChar char="•"/>
            </a:pPr>
            <a:r>
              <a:rPr lang="en-US" sz="1400" dirty="0"/>
              <a:t>Anna Aumeistere (BSI)</a:t>
            </a:r>
          </a:p>
          <a:p>
            <a:pPr marL="342900" indent="-342900">
              <a:lnSpc>
                <a:spcPct val="100000"/>
              </a:lnSpc>
              <a:buFont typeface="Arial" panose="020B0604020202020204" pitchFamily="34" charset="0"/>
              <a:buChar char="•"/>
            </a:pPr>
            <a:r>
              <a:rPr lang="en-US" sz="1400" dirty="0"/>
              <a:t>Jiska Koemans (DCC)</a:t>
            </a:r>
          </a:p>
          <a:p>
            <a:pPr marL="342900" indent="-342900">
              <a:lnSpc>
                <a:spcPct val="100000"/>
              </a:lnSpc>
              <a:buFont typeface="Arial" panose="020B0604020202020204" pitchFamily="34" charset="0"/>
              <a:buChar char="•"/>
            </a:pPr>
            <a:r>
              <a:rPr lang="en-US" sz="1400" dirty="0"/>
              <a:t>Erik van den Berge (DCC)</a:t>
            </a:r>
          </a:p>
          <a:p>
            <a:pPr marL="342900" indent="-342900">
              <a:lnSpc>
                <a:spcPct val="100000"/>
              </a:lnSpc>
              <a:buFont typeface="Arial" panose="020B0604020202020204" pitchFamily="34" charset="0"/>
              <a:buChar char="•"/>
            </a:pPr>
            <a:r>
              <a:rPr lang="en-US" sz="1400" dirty="0"/>
              <a:t>Kevin Liu (DCC)</a:t>
            </a:r>
          </a:p>
          <a:p>
            <a:pPr marL="342900" indent="-342900">
              <a:lnSpc>
                <a:spcPct val="100000"/>
              </a:lnSpc>
              <a:buFont typeface="Arial" panose="020B0604020202020204" pitchFamily="34" charset="0"/>
              <a:buChar char="•"/>
            </a:pPr>
            <a:r>
              <a:rPr lang="en-US" sz="1400" dirty="0" err="1"/>
              <a:t>Chengjia</a:t>
            </a:r>
            <a:r>
              <a:rPr lang="en-US" sz="1400" dirty="0"/>
              <a:t> Ye (DCC)</a:t>
            </a:r>
          </a:p>
          <a:p>
            <a:pPr marL="342900" indent="-342900">
              <a:lnSpc>
                <a:spcPct val="100000"/>
              </a:lnSpc>
              <a:buFont typeface="Arial" panose="020B0604020202020204" pitchFamily="34" charset="0"/>
              <a:buChar char="•"/>
            </a:pPr>
            <a:r>
              <a:rPr lang="en-US" sz="1400" dirty="0"/>
              <a:t>Stephanie Forkel (DCCN)</a:t>
            </a:r>
          </a:p>
          <a:p>
            <a:pPr marL="342900" indent="-342900">
              <a:lnSpc>
                <a:spcPct val="100000"/>
              </a:lnSpc>
              <a:buFont typeface="Arial" panose="020B0604020202020204" pitchFamily="34" charset="0"/>
              <a:buChar char="•"/>
            </a:pPr>
            <a:r>
              <a:rPr lang="en-US" sz="1400" dirty="0"/>
              <a:t>Leila </a:t>
            </a:r>
            <a:r>
              <a:rPr lang="en-US" sz="1400" dirty="0" err="1"/>
              <a:t>Mossaouir</a:t>
            </a:r>
            <a:r>
              <a:rPr lang="en-US" sz="1400" dirty="0"/>
              <a:t> (DCCN)</a:t>
            </a:r>
          </a:p>
          <a:p>
            <a:pPr marL="342900" indent="-342900">
              <a:lnSpc>
                <a:spcPct val="100000"/>
              </a:lnSpc>
              <a:buFont typeface="Arial" panose="020B0604020202020204" pitchFamily="34" charset="0"/>
              <a:buChar char="•"/>
            </a:pPr>
            <a:r>
              <a:rPr lang="en-US" sz="1400" dirty="0"/>
              <a:t>Claire </a:t>
            </a:r>
            <a:r>
              <a:rPr lang="en-US" sz="1400" dirty="0" err="1"/>
              <a:t>Pleche</a:t>
            </a:r>
            <a:r>
              <a:rPr lang="en-US" sz="1400" dirty="0"/>
              <a:t> (DCCN)</a:t>
            </a:r>
          </a:p>
          <a:p>
            <a:pPr marL="342900" indent="-342900">
              <a:lnSpc>
                <a:spcPct val="100000"/>
              </a:lnSpc>
              <a:buFont typeface="Arial" panose="020B0604020202020204" pitchFamily="34" charset="0"/>
              <a:buChar char="•"/>
            </a:pPr>
            <a:r>
              <a:rPr lang="en-US" sz="1400" dirty="0"/>
              <a:t>Paul </a:t>
            </a:r>
            <a:r>
              <a:rPr lang="en-US" sz="1400" dirty="0" err="1"/>
              <a:t>Gaalman</a:t>
            </a:r>
            <a:r>
              <a:rPr lang="en-US" sz="1400" dirty="0"/>
              <a:t> (DCCN)</a:t>
            </a:r>
          </a:p>
          <a:p>
            <a:pPr marL="342900" indent="-342900">
              <a:lnSpc>
                <a:spcPct val="100000"/>
              </a:lnSpc>
              <a:buFont typeface="Arial" panose="020B0604020202020204" pitchFamily="34" charset="0"/>
              <a:buChar char="•"/>
            </a:pPr>
            <a:r>
              <a:rPr lang="en-US" sz="1400" dirty="0"/>
              <a:t>Kenneth van der Zee (DCCN)</a:t>
            </a:r>
          </a:p>
          <a:p>
            <a:pPr marL="342900" indent="-342900">
              <a:lnSpc>
                <a:spcPct val="100000"/>
              </a:lnSpc>
              <a:buFont typeface="Arial" panose="020B0604020202020204" pitchFamily="34" charset="0"/>
              <a:buChar char="•"/>
            </a:pPr>
            <a:r>
              <a:rPr lang="en-US" sz="1400" dirty="0"/>
              <a:t>Margret van Beuningen (CLS)</a:t>
            </a:r>
          </a:p>
          <a:p>
            <a:pPr>
              <a:lnSpc>
                <a:spcPct val="100000"/>
              </a:lnSpc>
            </a:pPr>
            <a:r>
              <a:rPr lang="en-US" sz="1400" dirty="0"/>
              <a:t> </a:t>
            </a:r>
          </a:p>
          <a:p>
            <a:pPr>
              <a:lnSpc>
                <a:spcPct val="100000"/>
              </a:lnSpc>
            </a:pPr>
            <a:r>
              <a:rPr lang="en-US" sz="1400" b="1" dirty="0"/>
              <a:t>Welcome team</a:t>
            </a:r>
          </a:p>
          <a:p>
            <a:pPr marL="342900" indent="-342900">
              <a:lnSpc>
                <a:spcPct val="100000"/>
              </a:lnSpc>
              <a:buFont typeface="Arial" panose="020B0604020202020204" pitchFamily="34" charset="0"/>
              <a:buChar char="•"/>
            </a:pPr>
            <a:r>
              <a:rPr lang="en-US" sz="1400" dirty="0" err="1"/>
              <a:t>YaSuei</a:t>
            </a:r>
            <a:r>
              <a:rPr lang="en-US" sz="1400" dirty="0"/>
              <a:t> Cheng</a:t>
            </a:r>
          </a:p>
          <a:p>
            <a:pPr marL="342900" indent="-342900">
              <a:lnSpc>
                <a:spcPct val="100000"/>
              </a:lnSpc>
              <a:buFont typeface="Arial" panose="020B0604020202020204" pitchFamily="34" charset="0"/>
              <a:buChar char="•"/>
            </a:pPr>
            <a:r>
              <a:rPr lang="en-US" sz="1400" dirty="0"/>
              <a:t>Paula Rubio Fernandez </a:t>
            </a:r>
          </a:p>
          <a:p>
            <a:pPr>
              <a:lnSpc>
                <a:spcPct val="100000"/>
              </a:lnSpc>
            </a:pPr>
            <a:r>
              <a:rPr lang="en-US" sz="1400" dirty="0"/>
              <a:t> </a:t>
            </a:r>
          </a:p>
          <a:p>
            <a:pPr>
              <a:lnSpc>
                <a:spcPct val="100000"/>
              </a:lnSpc>
            </a:pPr>
            <a:r>
              <a:rPr lang="en-US" sz="1400" b="1" dirty="0"/>
              <a:t>Assistant</a:t>
            </a:r>
            <a:r>
              <a:rPr lang="pl-PL" sz="1400" b="1" dirty="0"/>
              <a:t>s</a:t>
            </a:r>
            <a:endParaRPr lang="en-US" sz="1400" b="1" dirty="0"/>
          </a:p>
          <a:p>
            <a:pPr marL="342900" indent="-342900">
              <a:lnSpc>
                <a:spcPct val="100000"/>
              </a:lnSpc>
              <a:buFont typeface="Arial" panose="020B0604020202020204" pitchFamily="34" charset="0"/>
              <a:buChar char="•"/>
            </a:pPr>
            <a:r>
              <a:rPr lang="en-US" sz="1400" dirty="0"/>
              <a:t>Naomi </a:t>
            </a:r>
            <a:r>
              <a:rPr lang="en-US" sz="1400" dirty="0" err="1"/>
              <a:t>Smolenaers</a:t>
            </a:r>
            <a:r>
              <a:rPr lang="en-US" sz="1400" dirty="0"/>
              <a:t> </a:t>
            </a:r>
          </a:p>
          <a:p>
            <a:pPr marL="342900" indent="-342900">
              <a:lnSpc>
                <a:spcPct val="100000"/>
              </a:lnSpc>
              <a:buFont typeface="Arial" panose="020B0604020202020204" pitchFamily="34" charset="0"/>
              <a:buChar char="•"/>
            </a:pPr>
            <a:r>
              <a:rPr lang="en-US" sz="1400" dirty="0"/>
              <a:t>Anne </a:t>
            </a:r>
            <a:r>
              <a:rPr lang="en-US" sz="1400" dirty="0" err="1"/>
              <a:t>Buizer</a:t>
            </a:r>
            <a:endParaRPr lang="en-US" sz="1400" dirty="0"/>
          </a:p>
          <a:p>
            <a:pPr>
              <a:lnSpc>
                <a:spcPct val="100000"/>
              </a:lnSpc>
            </a:pPr>
            <a:r>
              <a:rPr lang="en-US" sz="1400" dirty="0"/>
              <a:t> </a:t>
            </a:r>
          </a:p>
          <a:p>
            <a:pPr>
              <a:lnSpc>
                <a:spcPct val="100000"/>
              </a:lnSpc>
            </a:pPr>
            <a:r>
              <a:rPr lang="en-US" sz="1400" b="1" dirty="0"/>
              <a:t>Secretaries</a:t>
            </a:r>
          </a:p>
          <a:p>
            <a:pPr marL="342900" indent="-342900">
              <a:lnSpc>
                <a:spcPct val="100000"/>
              </a:lnSpc>
              <a:buFont typeface="Arial" panose="020B0604020202020204" pitchFamily="34" charset="0"/>
              <a:buChar char="•"/>
            </a:pPr>
            <a:r>
              <a:rPr lang="en-US" sz="1400" dirty="0"/>
              <a:t>Paulina </a:t>
            </a:r>
            <a:r>
              <a:rPr lang="en-US" sz="1400" dirty="0" err="1"/>
              <a:t>Grzenia</a:t>
            </a:r>
            <a:endParaRPr lang="en-US" sz="1400" dirty="0"/>
          </a:p>
          <a:p>
            <a:pPr marL="342900" indent="-342900">
              <a:lnSpc>
                <a:spcPct val="100000"/>
              </a:lnSpc>
              <a:buFont typeface="Arial" panose="020B0604020202020204" pitchFamily="34" charset="0"/>
              <a:buChar char="•"/>
            </a:pPr>
            <a:r>
              <a:rPr lang="en-US" sz="1400" dirty="0"/>
              <a:t>Martina Bernhard</a:t>
            </a:r>
          </a:p>
          <a:p>
            <a:pPr marL="342900" indent="-342900">
              <a:lnSpc>
                <a:spcPct val="100000"/>
              </a:lnSpc>
              <a:buFont typeface="Arial" panose="020B0604020202020204" pitchFamily="34" charset="0"/>
              <a:buChar char="•"/>
            </a:pPr>
            <a:r>
              <a:rPr lang="en-US" sz="1400" dirty="0"/>
              <a:t>Brigit van Loon</a:t>
            </a:r>
          </a:p>
          <a:p>
            <a:pPr marL="342900" indent="-342900">
              <a:lnSpc>
                <a:spcPct val="100000"/>
              </a:lnSpc>
              <a:buFont typeface="Arial" panose="020B0604020202020204" pitchFamily="34" charset="0"/>
              <a:buChar char="•"/>
            </a:pPr>
            <a:r>
              <a:rPr lang="en-US" sz="1400" dirty="0"/>
              <a:t>Ilse van den Dobbelsteen</a:t>
            </a:r>
          </a:p>
          <a:p>
            <a:pPr marL="342900" indent="-342900">
              <a:lnSpc>
                <a:spcPct val="100000"/>
              </a:lnSpc>
              <a:buFont typeface="Arial" panose="020B0604020202020204" pitchFamily="34" charset="0"/>
              <a:buChar char="•"/>
            </a:pPr>
            <a:r>
              <a:rPr lang="en-US" sz="1400" dirty="0"/>
              <a:t>Thy Mathu</a:t>
            </a:r>
          </a:p>
          <a:p>
            <a:pPr marL="342900" indent="-342900">
              <a:lnSpc>
                <a:spcPct val="100000"/>
              </a:lnSpc>
              <a:buFont typeface="Arial" panose="020B0604020202020204" pitchFamily="34" charset="0"/>
              <a:buChar char="•"/>
            </a:pPr>
            <a:r>
              <a:rPr lang="en-US" sz="1400" dirty="0"/>
              <a:t>Benedicte Mbala-Nguyen</a:t>
            </a:r>
          </a:p>
          <a:p>
            <a:pPr>
              <a:lnSpc>
                <a:spcPct val="100000"/>
              </a:lnSpc>
            </a:pPr>
            <a:r>
              <a:rPr lang="en-US" sz="1400" dirty="0"/>
              <a:t> </a:t>
            </a:r>
          </a:p>
          <a:p>
            <a:pPr>
              <a:lnSpc>
                <a:spcPct val="100000"/>
              </a:lnSpc>
            </a:pPr>
            <a:r>
              <a:rPr lang="en-US" sz="1400" b="1" dirty="0"/>
              <a:t>Operations</a:t>
            </a:r>
          </a:p>
          <a:p>
            <a:pPr marL="342900" indent="-342900">
              <a:lnSpc>
                <a:spcPct val="100000"/>
              </a:lnSpc>
              <a:buFont typeface="Arial" panose="020B0604020202020204" pitchFamily="34" charset="0"/>
              <a:buChar char="•"/>
            </a:pPr>
            <a:r>
              <a:rPr lang="en-US" sz="1400" dirty="0"/>
              <a:t>Angela </a:t>
            </a:r>
            <a:r>
              <a:rPr lang="en-US" sz="1400" dirty="0" err="1"/>
              <a:t>Heuts</a:t>
            </a:r>
            <a:endParaRPr lang="en-US" sz="1400" dirty="0"/>
          </a:p>
          <a:p>
            <a:pPr marL="342900" indent="-342900">
              <a:lnSpc>
                <a:spcPct val="100000"/>
              </a:lnSpc>
              <a:buFont typeface="Arial" panose="020B0604020202020204" pitchFamily="34" charset="0"/>
              <a:buChar char="•"/>
            </a:pPr>
            <a:r>
              <a:rPr lang="en-US" sz="1400" dirty="0"/>
              <a:t>Arnold Ha</a:t>
            </a:r>
            <a:r>
              <a:rPr lang="pl-PL" sz="1400" dirty="0"/>
              <a:t>r</a:t>
            </a:r>
            <a:r>
              <a:rPr lang="en-US" sz="1400" dirty="0" err="1"/>
              <a:t>bers</a:t>
            </a:r>
            <a:endParaRPr lang="en-US" sz="1400" dirty="0"/>
          </a:p>
          <a:p>
            <a:pPr marL="342900" indent="-342900">
              <a:lnSpc>
                <a:spcPct val="100000"/>
              </a:lnSpc>
              <a:buFont typeface="Arial" panose="020B0604020202020204" pitchFamily="34" charset="0"/>
              <a:buChar char="•"/>
            </a:pPr>
            <a:r>
              <a:rPr lang="en-US" sz="1400" dirty="0"/>
              <a:t>Cedric Ge</a:t>
            </a:r>
            <a:r>
              <a:rPr lang="pl-PL" sz="1400" dirty="0"/>
              <a:t>r</a:t>
            </a:r>
            <a:r>
              <a:rPr lang="en-US" sz="1400" dirty="0" err="1"/>
              <a:t>tzen</a:t>
            </a:r>
            <a:endParaRPr lang="en-US" sz="1400" dirty="0"/>
          </a:p>
          <a:p>
            <a:pPr>
              <a:lnSpc>
                <a:spcPct val="100000"/>
              </a:lnSpc>
            </a:pPr>
            <a:r>
              <a:rPr lang="en-US" sz="1400" dirty="0"/>
              <a:t> </a:t>
            </a:r>
          </a:p>
          <a:p>
            <a:pPr>
              <a:lnSpc>
                <a:spcPct val="100000"/>
              </a:lnSpc>
            </a:pPr>
            <a:endParaRPr lang="en-US" sz="1400" dirty="0"/>
          </a:p>
          <a:p>
            <a:pPr>
              <a:lnSpc>
                <a:spcPct val="100000"/>
              </a:lnSpc>
            </a:pPr>
            <a:r>
              <a:rPr lang="en-US" sz="1400" b="1" dirty="0"/>
              <a:t>Supervisors</a:t>
            </a:r>
          </a:p>
          <a:p>
            <a:pPr marL="342900" indent="-342900">
              <a:lnSpc>
                <a:spcPct val="100000"/>
              </a:lnSpc>
              <a:buFont typeface="Arial" panose="020B0604020202020204" pitchFamily="34" charset="0"/>
              <a:buChar char="•"/>
            </a:pPr>
            <a:r>
              <a:rPr lang="en-US" sz="1400" dirty="0" err="1"/>
              <a:t>Yayun</a:t>
            </a:r>
            <a:r>
              <a:rPr lang="en-US" sz="1400" dirty="0"/>
              <a:t> Zhang (</a:t>
            </a:r>
            <a:r>
              <a:rPr lang="en-US" sz="1400" dirty="0" err="1"/>
              <a:t>LaDD</a:t>
            </a:r>
            <a:r>
              <a:rPr lang="en-US" sz="1400" dirty="0"/>
              <a:t>)</a:t>
            </a:r>
          </a:p>
          <a:p>
            <a:pPr marL="342900" indent="-342900">
              <a:lnSpc>
                <a:spcPct val="100000"/>
              </a:lnSpc>
              <a:buFont typeface="Arial" panose="020B0604020202020204" pitchFamily="34" charset="0"/>
              <a:buChar char="•"/>
            </a:pPr>
            <a:r>
              <a:rPr lang="en-US" sz="1400" dirty="0"/>
              <a:t> Meng-Yun Wang (</a:t>
            </a:r>
            <a:r>
              <a:rPr lang="en-US" sz="1400" dirty="0" err="1"/>
              <a:t>ImaGe</a:t>
            </a:r>
            <a:r>
              <a:rPr lang="en-US" sz="1400" dirty="0"/>
              <a:t>)</a:t>
            </a:r>
          </a:p>
          <a:p>
            <a:pPr marL="342900" indent="-342900">
              <a:lnSpc>
                <a:spcPct val="100000"/>
              </a:lnSpc>
              <a:buFont typeface="Arial" panose="020B0604020202020204" pitchFamily="34" charset="0"/>
              <a:buChar char="•"/>
            </a:pPr>
            <a:r>
              <a:rPr lang="en-US" sz="1400" dirty="0"/>
              <a:t> </a:t>
            </a:r>
            <a:r>
              <a:rPr lang="en-US" sz="1400" dirty="0" err="1"/>
              <a:t>Jitse</a:t>
            </a:r>
            <a:r>
              <a:rPr lang="en-US" sz="1400" dirty="0"/>
              <a:t> </a:t>
            </a:r>
            <a:r>
              <a:rPr lang="en-US" sz="1400" dirty="0" err="1"/>
              <a:t>Amelink</a:t>
            </a:r>
            <a:r>
              <a:rPr lang="en-US" sz="1400" dirty="0"/>
              <a:t> (</a:t>
            </a:r>
            <a:r>
              <a:rPr lang="en-US" sz="1400" dirty="0" err="1"/>
              <a:t>ImaGe</a:t>
            </a:r>
            <a:r>
              <a:rPr lang="en-US" sz="1400" dirty="0"/>
              <a:t>)</a:t>
            </a:r>
          </a:p>
          <a:p>
            <a:pPr marL="342900" indent="-342900">
              <a:lnSpc>
                <a:spcPct val="100000"/>
              </a:lnSpc>
              <a:buFont typeface="Arial" panose="020B0604020202020204" pitchFamily="34" charset="0"/>
              <a:buChar char="•"/>
            </a:pPr>
            <a:r>
              <a:rPr lang="en-US" sz="1400" dirty="0"/>
              <a:t> Anna Mai (</a:t>
            </a:r>
            <a:r>
              <a:rPr lang="en-US" sz="1400" dirty="0" err="1"/>
              <a:t>LaCNS</a:t>
            </a:r>
            <a:r>
              <a:rPr lang="en-US" sz="1400" dirty="0"/>
              <a:t>)</a:t>
            </a:r>
          </a:p>
          <a:p>
            <a:pPr marL="342900" indent="-342900">
              <a:lnSpc>
                <a:spcPct val="100000"/>
              </a:lnSpc>
              <a:buFont typeface="Arial" panose="020B0604020202020204" pitchFamily="34" charset="0"/>
              <a:buChar char="•"/>
            </a:pPr>
            <a:r>
              <a:rPr lang="en-US" sz="1400" dirty="0"/>
              <a:t> </a:t>
            </a:r>
            <a:r>
              <a:rPr lang="en-US" sz="1400" dirty="0" err="1"/>
              <a:t>Filiz</a:t>
            </a:r>
            <a:r>
              <a:rPr lang="en-US" sz="1400" dirty="0"/>
              <a:t> </a:t>
            </a:r>
            <a:r>
              <a:rPr lang="en-US" sz="1400" dirty="0" err="1"/>
              <a:t>Tezcan</a:t>
            </a:r>
            <a:r>
              <a:rPr lang="en-US" sz="1400" dirty="0"/>
              <a:t> (</a:t>
            </a:r>
            <a:r>
              <a:rPr lang="en-US" sz="1400" dirty="0" err="1"/>
              <a:t>LaCNS</a:t>
            </a:r>
            <a:r>
              <a:rPr lang="en-US" sz="1400" dirty="0"/>
              <a:t>)</a:t>
            </a:r>
          </a:p>
          <a:p>
            <a:pPr marL="342900" indent="-342900">
              <a:lnSpc>
                <a:spcPct val="100000"/>
              </a:lnSpc>
              <a:buFont typeface="Arial" panose="020B0604020202020204" pitchFamily="34" charset="0"/>
              <a:buChar char="•"/>
            </a:pPr>
            <a:r>
              <a:rPr lang="en-US" sz="1400" dirty="0"/>
              <a:t> Barbara </a:t>
            </a:r>
            <a:r>
              <a:rPr lang="en-US" sz="1400" dirty="0" err="1"/>
              <a:t>Molz</a:t>
            </a:r>
            <a:r>
              <a:rPr lang="en-US" sz="1400" dirty="0"/>
              <a:t> (L&amp;G)</a:t>
            </a:r>
          </a:p>
          <a:p>
            <a:pPr marL="342900" indent="-342900">
              <a:lnSpc>
                <a:spcPct val="100000"/>
              </a:lnSpc>
              <a:buFont typeface="Arial" panose="020B0604020202020204" pitchFamily="34" charset="0"/>
              <a:buChar char="•"/>
            </a:pPr>
            <a:r>
              <a:rPr lang="en-US" sz="1400" dirty="0"/>
              <a:t> Else </a:t>
            </a:r>
            <a:r>
              <a:rPr lang="en-US" sz="1400" dirty="0" err="1"/>
              <a:t>Eising</a:t>
            </a:r>
            <a:r>
              <a:rPr lang="en-US" sz="1400" dirty="0"/>
              <a:t> (L&amp;G)</a:t>
            </a:r>
          </a:p>
          <a:p>
            <a:pPr marL="342900" indent="-342900">
              <a:lnSpc>
                <a:spcPct val="100000"/>
              </a:lnSpc>
              <a:buFont typeface="Arial" panose="020B0604020202020204" pitchFamily="34" charset="0"/>
              <a:buChar char="•"/>
            </a:pPr>
            <a:r>
              <a:rPr lang="en-US" sz="1400" dirty="0"/>
              <a:t> Linda </a:t>
            </a:r>
            <a:r>
              <a:rPr lang="en-US" sz="1400" dirty="0" err="1"/>
              <a:t>Drijvers</a:t>
            </a:r>
            <a:r>
              <a:rPr lang="en-US" sz="1400" dirty="0"/>
              <a:t> (</a:t>
            </a:r>
            <a:r>
              <a:rPr lang="en-US" sz="1400" dirty="0" err="1"/>
              <a:t>CoBra</a:t>
            </a:r>
            <a:r>
              <a:rPr lang="en-US" sz="1400" dirty="0"/>
              <a:t>)</a:t>
            </a:r>
          </a:p>
          <a:p>
            <a:pPr marL="342900" indent="-342900">
              <a:lnSpc>
                <a:spcPct val="100000"/>
              </a:lnSpc>
              <a:buFont typeface="Arial" panose="020B0604020202020204" pitchFamily="34" charset="0"/>
              <a:buChar char="•"/>
            </a:pPr>
            <a:r>
              <a:rPr lang="en-US" sz="1400" dirty="0"/>
              <a:t> </a:t>
            </a:r>
            <a:r>
              <a:rPr lang="en-US" sz="1400" dirty="0" err="1"/>
              <a:t>Limor</a:t>
            </a:r>
            <a:r>
              <a:rPr lang="en-US" sz="1400" dirty="0"/>
              <a:t> </a:t>
            </a:r>
            <a:r>
              <a:rPr lang="en-US" sz="1400" dirty="0" err="1"/>
              <a:t>Raviv</a:t>
            </a:r>
            <a:r>
              <a:rPr lang="en-US" sz="1400" dirty="0"/>
              <a:t> (LEADS)</a:t>
            </a:r>
          </a:p>
          <a:p>
            <a:pPr marL="342900" indent="-342900">
              <a:lnSpc>
                <a:spcPct val="10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472849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B010C9-4A62-4C10-86B3-A1209FA5A992}"/>
              </a:ext>
            </a:extLst>
          </p:cNvPr>
          <p:cNvSpPr>
            <a:spLocks noGrp="1"/>
          </p:cNvSpPr>
          <p:nvPr>
            <p:ph type="body" sz="quarter" idx="14"/>
          </p:nvPr>
        </p:nvSpPr>
        <p:spPr>
          <a:xfrm>
            <a:off x="728662" y="601222"/>
            <a:ext cx="10644732" cy="1056128"/>
          </a:xfrm>
        </p:spPr>
        <p:txBody>
          <a:bodyPr/>
          <a:lstStyle/>
          <a:p>
            <a:r>
              <a:rPr lang="en-US" dirty="0"/>
              <a:t>MPI-Wide Workshop</a:t>
            </a:r>
            <a:r>
              <a:rPr lang="es-AR" dirty="0"/>
              <a:t>:</a:t>
            </a:r>
            <a:r>
              <a:rPr lang="en-US" dirty="0"/>
              <a:t> </a:t>
            </a:r>
            <a:r>
              <a:rPr lang="es-AR" dirty="0" err="1"/>
              <a:t>Unconscious</a:t>
            </a:r>
            <a:r>
              <a:rPr lang="es-AR" dirty="0"/>
              <a:t> </a:t>
            </a:r>
            <a:r>
              <a:rPr lang="es-AR" dirty="0" err="1"/>
              <a:t>bias</a:t>
            </a:r>
            <a:r>
              <a:rPr lang="es-AR" dirty="0"/>
              <a:t> training </a:t>
            </a:r>
            <a:endParaRPr lang="en-US" dirty="0"/>
          </a:p>
        </p:txBody>
      </p:sp>
      <p:sp>
        <p:nvSpPr>
          <p:cNvPr id="3" name="Text Placeholder 2">
            <a:extLst>
              <a:ext uri="{FF2B5EF4-FFF2-40B4-BE49-F238E27FC236}">
                <a16:creationId xmlns:a16="http://schemas.microsoft.com/office/drawing/2014/main" id="{A027FEC6-95D8-431F-8B31-9608539220CB}"/>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4B35D6C0-8BA5-4B49-BE83-49660E35B02C}"/>
              </a:ext>
            </a:extLst>
          </p:cNvPr>
          <p:cNvSpPr>
            <a:spLocks noGrp="1"/>
          </p:cNvSpPr>
          <p:nvPr>
            <p:ph type="body" sz="quarter" idx="17"/>
          </p:nvPr>
        </p:nvSpPr>
        <p:spPr>
          <a:xfrm>
            <a:off x="728662" y="1790700"/>
            <a:ext cx="10644732" cy="4198938"/>
          </a:xfrm>
        </p:spPr>
        <p:txBody>
          <a:bodyPr/>
          <a:lstStyle/>
          <a:p>
            <a:pPr fontAlgn="t"/>
            <a:r>
              <a:rPr lang="en-US" b="1" dirty="0"/>
              <a:t>October 1</a:t>
            </a:r>
            <a:r>
              <a:rPr lang="en-US" b="1" baseline="30000" dirty="0"/>
              <a:t>st </a:t>
            </a:r>
            <a:endParaRPr lang="en-US" dirty="0"/>
          </a:p>
          <a:p>
            <a:pPr marL="342900" indent="-342900" fontAlgn="t">
              <a:lnSpc>
                <a:spcPct val="100000"/>
              </a:lnSpc>
              <a:buFontTx/>
              <a:buChar char="-"/>
            </a:pPr>
            <a:r>
              <a:rPr lang="en-US" dirty="0"/>
              <a:t>Examine the unconscious biases you have and experience, and learn from two experts of </a:t>
            </a:r>
            <a:r>
              <a:rPr lang="en-US" dirty="0">
                <a:hlinkClick r:id="rId2"/>
              </a:rPr>
              <a:t>Radboud's </a:t>
            </a:r>
            <a:r>
              <a:rPr lang="en-US" dirty="0" err="1">
                <a:hlinkClick r:id="rId2"/>
              </a:rPr>
              <a:t>In’to</a:t>
            </a:r>
            <a:r>
              <a:rPr lang="en-US" dirty="0">
                <a:hlinkClick r:id="rId2"/>
              </a:rPr>
              <a:t> Languages team</a:t>
            </a:r>
            <a:r>
              <a:rPr lang="en-US" dirty="0"/>
              <a:t> how to become aware of your own biases and gain strategies to help you tackle them.</a:t>
            </a:r>
          </a:p>
          <a:p>
            <a:pPr marL="342900" indent="-342900" fontAlgn="t">
              <a:buFontTx/>
              <a:buChar char="-"/>
            </a:pPr>
            <a:r>
              <a:rPr lang="es-AR" b="1" dirty="0"/>
              <a:t>26 </a:t>
            </a:r>
            <a:r>
              <a:rPr lang="es-AR" b="1" dirty="0" err="1"/>
              <a:t>attendees</a:t>
            </a:r>
            <a:r>
              <a:rPr lang="es-AR" b="1" dirty="0"/>
              <a:t> </a:t>
            </a:r>
            <a:r>
              <a:rPr lang="es-AR" b="1" dirty="0" err="1"/>
              <a:t>of</a:t>
            </a:r>
            <a:r>
              <a:rPr lang="es-AR" b="1" dirty="0"/>
              <a:t> </a:t>
            </a:r>
            <a:r>
              <a:rPr lang="es-AR" b="1" dirty="0" err="1"/>
              <a:t>all</a:t>
            </a:r>
            <a:r>
              <a:rPr lang="es-AR" b="1" dirty="0"/>
              <a:t> </a:t>
            </a:r>
            <a:r>
              <a:rPr lang="es-AR" b="1" dirty="0" err="1"/>
              <a:t>departments</a:t>
            </a:r>
            <a:r>
              <a:rPr lang="es-AR" b="1" dirty="0"/>
              <a:t> </a:t>
            </a:r>
          </a:p>
        </p:txBody>
      </p:sp>
      <p:pic>
        <p:nvPicPr>
          <p:cNvPr id="7" name="Picture 6">
            <a:extLst>
              <a:ext uri="{FF2B5EF4-FFF2-40B4-BE49-F238E27FC236}">
                <a16:creationId xmlns:a16="http://schemas.microsoft.com/office/drawing/2014/main" id="{434F72AA-8A2A-4E85-9FF6-627760F5C2A6}"/>
              </a:ext>
            </a:extLst>
          </p:cNvPr>
          <p:cNvPicPr>
            <a:picLocks noChangeAspect="1"/>
          </p:cNvPicPr>
          <p:nvPr/>
        </p:nvPicPr>
        <p:blipFill>
          <a:blip r:embed="rId3"/>
          <a:stretch>
            <a:fillRect/>
          </a:stretch>
        </p:blipFill>
        <p:spPr>
          <a:xfrm>
            <a:off x="84220" y="5902159"/>
            <a:ext cx="905489" cy="903297"/>
          </a:xfrm>
          <a:prstGeom prst="rect">
            <a:avLst/>
          </a:prstGeom>
          <a:solidFill>
            <a:schemeClr val="bg1"/>
          </a:solidFill>
        </p:spPr>
      </p:pic>
    </p:spTree>
    <p:extLst>
      <p:ext uri="{BB962C8B-B14F-4D97-AF65-F5344CB8AC3E}">
        <p14:creationId xmlns:p14="http://schemas.microsoft.com/office/powerpoint/2010/main" val="1140926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B010C9-4A62-4C10-86B3-A1209FA5A992}"/>
              </a:ext>
            </a:extLst>
          </p:cNvPr>
          <p:cNvSpPr>
            <a:spLocks noGrp="1"/>
          </p:cNvSpPr>
          <p:nvPr>
            <p:ph type="body" sz="quarter" idx="14"/>
          </p:nvPr>
        </p:nvSpPr>
        <p:spPr>
          <a:xfrm>
            <a:off x="728662" y="601222"/>
            <a:ext cx="10644732" cy="1056128"/>
          </a:xfrm>
        </p:spPr>
        <p:txBody>
          <a:bodyPr/>
          <a:lstStyle/>
          <a:p>
            <a:r>
              <a:rPr lang="en-US" dirty="0"/>
              <a:t>Wellbeing Event</a:t>
            </a:r>
          </a:p>
        </p:txBody>
      </p:sp>
      <p:sp>
        <p:nvSpPr>
          <p:cNvPr id="3" name="Text Placeholder 2">
            <a:extLst>
              <a:ext uri="{FF2B5EF4-FFF2-40B4-BE49-F238E27FC236}">
                <a16:creationId xmlns:a16="http://schemas.microsoft.com/office/drawing/2014/main" id="{A027FEC6-95D8-431F-8B31-9608539220CB}"/>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4B35D6C0-8BA5-4B49-BE83-49660E35B02C}"/>
              </a:ext>
            </a:extLst>
          </p:cNvPr>
          <p:cNvSpPr>
            <a:spLocks noGrp="1"/>
          </p:cNvSpPr>
          <p:nvPr>
            <p:ph type="body" sz="quarter" idx="17"/>
          </p:nvPr>
        </p:nvSpPr>
        <p:spPr>
          <a:xfrm>
            <a:off x="728662" y="1790699"/>
            <a:ext cx="10644732" cy="3901183"/>
          </a:xfrm>
        </p:spPr>
        <p:txBody>
          <a:bodyPr/>
          <a:lstStyle/>
          <a:p>
            <a:pPr fontAlgn="t"/>
            <a:r>
              <a:rPr lang="en-US" b="1" dirty="0"/>
              <a:t>November 5</a:t>
            </a:r>
            <a:r>
              <a:rPr lang="en-US" b="1" baseline="30000" dirty="0"/>
              <a:t>th</a:t>
            </a:r>
            <a:r>
              <a:rPr lang="en-US" b="1" dirty="0"/>
              <a:t> </a:t>
            </a:r>
            <a:r>
              <a:rPr lang="en-US" b="1" baseline="30000" dirty="0"/>
              <a:t> </a:t>
            </a:r>
            <a:endParaRPr lang="en-US" dirty="0"/>
          </a:p>
          <a:p>
            <a:pPr marL="342900" indent="-342900" fontAlgn="t">
              <a:lnSpc>
                <a:spcPct val="100000"/>
              </a:lnSpc>
              <a:buFontTx/>
              <a:buChar char="-"/>
            </a:pPr>
            <a:r>
              <a:rPr lang="en-US" dirty="0"/>
              <a:t>Workshops, classes, talks, and snacks related to wellbeing </a:t>
            </a:r>
          </a:p>
          <a:p>
            <a:pPr marL="342900" indent="-342900" fontAlgn="t">
              <a:lnSpc>
                <a:spcPct val="100000"/>
              </a:lnSpc>
              <a:buFontTx/>
              <a:buChar char="-"/>
            </a:pPr>
            <a:r>
              <a:rPr lang="en-US" b="1" dirty="0"/>
              <a:t>44 participants</a:t>
            </a:r>
            <a:r>
              <a:rPr lang="es-AR" b="1" dirty="0"/>
              <a:t> </a:t>
            </a:r>
            <a:r>
              <a:rPr lang="es-AR" b="1" dirty="0" err="1"/>
              <a:t>of</a:t>
            </a:r>
            <a:r>
              <a:rPr lang="es-AR" b="1" dirty="0"/>
              <a:t> </a:t>
            </a:r>
            <a:r>
              <a:rPr lang="es-AR" b="1" dirty="0" err="1"/>
              <a:t>all</a:t>
            </a:r>
            <a:r>
              <a:rPr lang="es-AR" b="1" dirty="0"/>
              <a:t> </a:t>
            </a:r>
            <a:r>
              <a:rPr lang="es-AR" b="1" dirty="0" err="1"/>
              <a:t>departments</a:t>
            </a:r>
            <a:r>
              <a:rPr lang="es-AR" b="1" dirty="0"/>
              <a:t> </a:t>
            </a:r>
          </a:p>
          <a:p>
            <a:pPr marL="342900" indent="-342900" fontAlgn="t">
              <a:lnSpc>
                <a:spcPct val="100000"/>
              </a:lnSpc>
              <a:buFontTx/>
              <a:buChar char="-"/>
            </a:pPr>
            <a:endParaRPr lang="es-AR" b="1" dirty="0"/>
          </a:p>
          <a:p>
            <a:pPr fontAlgn="t">
              <a:lnSpc>
                <a:spcPct val="100000"/>
              </a:lnSpc>
            </a:pPr>
            <a:r>
              <a:rPr lang="es-AR" b="1" dirty="0" err="1"/>
              <a:t>Coming</a:t>
            </a:r>
            <a:r>
              <a:rPr lang="es-AR" b="1" dirty="0"/>
              <a:t> back in 2025!</a:t>
            </a:r>
            <a:endParaRPr lang="es-AR" dirty="0"/>
          </a:p>
          <a:p>
            <a:pPr marL="342900" indent="-342900" fontAlgn="t">
              <a:lnSpc>
                <a:spcPct val="100000"/>
              </a:lnSpc>
              <a:buFontTx/>
              <a:buChar char="-"/>
            </a:pPr>
            <a:r>
              <a:rPr lang="es-AR" dirty="0" err="1"/>
              <a:t>Early</a:t>
            </a:r>
            <a:r>
              <a:rPr lang="es-AR" dirty="0"/>
              <a:t> </a:t>
            </a:r>
            <a:r>
              <a:rPr lang="es-AR" dirty="0" err="1"/>
              <a:t>next</a:t>
            </a:r>
            <a:r>
              <a:rPr lang="es-AR" dirty="0"/>
              <a:t> </a:t>
            </a:r>
            <a:r>
              <a:rPr lang="es-AR" dirty="0" err="1"/>
              <a:t>year</a:t>
            </a:r>
            <a:r>
              <a:rPr lang="es-AR" dirty="0"/>
              <a:t> </a:t>
            </a:r>
            <a:r>
              <a:rPr lang="es-AR" dirty="0" err="1"/>
              <a:t>we’ll</a:t>
            </a:r>
            <a:r>
              <a:rPr lang="es-AR" dirty="0"/>
              <a:t> </a:t>
            </a:r>
            <a:r>
              <a:rPr lang="es-AR" dirty="0" err="1"/>
              <a:t>send</a:t>
            </a:r>
            <a:r>
              <a:rPr lang="es-AR" dirty="0"/>
              <a:t> </a:t>
            </a:r>
            <a:br>
              <a:rPr lang="es-AR" dirty="0"/>
            </a:br>
            <a:r>
              <a:rPr lang="es-AR" dirty="0" err="1"/>
              <a:t>the</a:t>
            </a:r>
            <a:r>
              <a:rPr lang="es-AR" dirty="0"/>
              <a:t> </a:t>
            </a:r>
            <a:r>
              <a:rPr lang="es-AR" dirty="0" err="1"/>
              <a:t>save</a:t>
            </a:r>
            <a:r>
              <a:rPr lang="es-AR" dirty="0"/>
              <a:t> </a:t>
            </a:r>
            <a:r>
              <a:rPr lang="es-AR" dirty="0" err="1"/>
              <a:t>the</a:t>
            </a:r>
            <a:r>
              <a:rPr lang="es-AR" dirty="0"/>
              <a:t> date</a:t>
            </a:r>
          </a:p>
        </p:txBody>
      </p:sp>
      <p:pic>
        <p:nvPicPr>
          <p:cNvPr id="7" name="Picture 6">
            <a:extLst>
              <a:ext uri="{FF2B5EF4-FFF2-40B4-BE49-F238E27FC236}">
                <a16:creationId xmlns:a16="http://schemas.microsoft.com/office/drawing/2014/main" id="{434F72AA-8A2A-4E85-9FF6-627760F5C2A6}"/>
              </a:ext>
            </a:extLst>
          </p:cNvPr>
          <p:cNvPicPr>
            <a:picLocks noChangeAspect="1"/>
          </p:cNvPicPr>
          <p:nvPr/>
        </p:nvPicPr>
        <p:blipFill>
          <a:blip r:embed="rId2"/>
          <a:stretch>
            <a:fillRect/>
          </a:stretch>
        </p:blipFill>
        <p:spPr>
          <a:xfrm>
            <a:off x="84220" y="5902159"/>
            <a:ext cx="905489" cy="903297"/>
          </a:xfrm>
          <a:prstGeom prst="rect">
            <a:avLst/>
          </a:prstGeom>
          <a:solidFill>
            <a:schemeClr val="bg1"/>
          </a:solidFill>
        </p:spPr>
      </p:pic>
      <p:sp>
        <p:nvSpPr>
          <p:cNvPr id="8" name="TextBox 7">
            <a:extLst>
              <a:ext uri="{FF2B5EF4-FFF2-40B4-BE49-F238E27FC236}">
                <a16:creationId xmlns:a16="http://schemas.microsoft.com/office/drawing/2014/main" id="{BE6CD38F-DC42-4D0D-8630-92C9E2563311}"/>
              </a:ext>
            </a:extLst>
          </p:cNvPr>
          <p:cNvSpPr txBox="1"/>
          <p:nvPr/>
        </p:nvSpPr>
        <p:spPr bwMode="auto">
          <a:xfrm>
            <a:off x="6949935" y="2936363"/>
            <a:ext cx="4513403" cy="3458766"/>
          </a:xfrm>
          <a:prstGeom prst="irregularSeal2">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Call for organizers!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Help us organize the next wellbeing event!</a:t>
            </a:r>
          </a:p>
        </p:txBody>
      </p:sp>
      <p:sp>
        <p:nvSpPr>
          <p:cNvPr id="5" name="TextBox 4">
            <a:extLst>
              <a:ext uri="{FF2B5EF4-FFF2-40B4-BE49-F238E27FC236}">
                <a16:creationId xmlns:a16="http://schemas.microsoft.com/office/drawing/2014/main" id="{E5DB31C6-7F70-4EF8-A8CB-6F84B7065D1C}"/>
              </a:ext>
            </a:extLst>
          </p:cNvPr>
          <p:cNvSpPr txBox="1"/>
          <p:nvPr/>
        </p:nvSpPr>
        <p:spPr bwMode="auto">
          <a:xfrm>
            <a:off x="9206636" y="5820441"/>
            <a:ext cx="27021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Email </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3"/>
              </a:rPr>
              <a:t>dei@mpi.nl</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 or </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4"/>
              </a:rPr>
              <a:t>Candice.frances@mpi.nl</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6219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mph" presetSubtype="0" repeatCount="indefinite" fill="hold" grpId="1" nodeType="clickEffect">
                                  <p:stCondLst>
                                    <p:cond delay="0"/>
                                  </p:stCondLst>
                                  <p:endCondLst>
                                    <p:cond evt="onNext" delay="0">
                                      <p:tgtEl>
                                        <p:sldTgt/>
                                      </p:tgtEl>
                                    </p:cond>
                                  </p:endCondLst>
                                  <p:childTnLst>
                                    <p:animClr clrSpc="hsl" dir="cw">
                                      <p:cBhvr override="childStyle">
                                        <p:cTn id="10" dur="500" fill="hold"/>
                                        <p:tgtEl>
                                          <p:spTgt spid="8"/>
                                        </p:tgtEl>
                                        <p:attrNameLst>
                                          <p:attrName>style.color</p:attrName>
                                        </p:attrNameLst>
                                      </p:cBhvr>
                                      <p:by>
                                        <p:hsl h="7200000" s="0" l="0"/>
                                      </p:by>
                                    </p:animClr>
                                    <p:animClr clrSpc="hsl" dir="cw">
                                      <p:cBhvr>
                                        <p:cTn id="11" dur="500" fill="hold"/>
                                        <p:tgtEl>
                                          <p:spTgt spid="8"/>
                                        </p:tgtEl>
                                        <p:attrNameLst>
                                          <p:attrName>fillcolor</p:attrName>
                                        </p:attrNameLst>
                                      </p:cBhvr>
                                      <p:by>
                                        <p:hsl h="7200000" s="0" l="0"/>
                                      </p:by>
                                    </p:animClr>
                                    <p:animClr clrSpc="hsl" dir="cw">
                                      <p:cBhvr>
                                        <p:cTn id="12" dur="500" fill="hold"/>
                                        <p:tgtEl>
                                          <p:spTgt spid="8"/>
                                        </p:tgtEl>
                                        <p:attrNameLst>
                                          <p:attrName>stroke.color</p:attrName>
                                        </p:attrNameLst>
                                      </p:cBhvr>
                                      <p:by>
                                        <p:hsl h="7200000" s="0" l="0"/>
                                      </p:by>
                                    </p:animClr>
                                    <p:set>
                                      <p:cBhvr>
                                        <p:cTn id="13"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CFBFE9-3666-4967-B647-76F4A1E94457}"/>
              </a:ext>
            </a:extLst>
          </p:cNvPr>
          <p:cNvSpPr>
            <a:spLocks noGrp="1"/>
          </p:cNvSpPr>
          <p:nvPr>
            <p:ph type="body" sz="quarter" idx="14"/>
          </p:nvPr>
        </p:nvSpPr>
        <p:spPr/>
        <p:txBody>
          <a:bodyPr/>
          <a:lstStyle/>
          <a:p>
            <a:r>
              <a:rPr lang="en-US" dirty="0"/>
              <a:t>Social activities</a:t>
            </a:r>
          </a:p>
        </p:txBody>
      </p:sp>
      <p:sp>
        <p:nvSpPr>
          <p:cNvPr id="3" name="Text Placeholder 2">
            <a:extLst>
              <a:ext uri="{FF2B5EF4-FFF2-40B4-BE49-F238E27FC236}">
                <a16:creationId xmlns:a16="http://schemas.microsoft.com/office/drawing/2014/main" id="{A827226A-8A8D-4107-96AC-023C8C630BC4}"/>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8189BCD8-3D18-46DD-BD7E-29A19AE3BA71}"/>
              </a:ext>
            </a:extLst>
          </p:cNvPr>
          <p:cNvSpPr>
            <a:spLocks noGrp="1"/>
          </p:cNvSpPr>
          <p:nvPr>
            <p:ph type="body" sz="quarter" idx="17"/>
          </p:nvPr>
        </p:nvSpPr>
        <p:spPr>
          <a:xfrm>
            <a:off x="728662" y="1790700"/>
            <a:ext cx="10514104" cy="4198938"/>
          </a:xfrm>
        </p:spPr>
        <p:txBody>
          <a:bodyPr/>
          <a:lstStyle/>
          <a:p>
            <a:pPr marL="342900" indent="-342900">
              <a:buFontTx/>
              <a:buChar char="-"/>
            </a:pPr>
            <a:r>
              <a:rPr lang="es-AR" sz="2400" dirty="0" err="1"/>
              <a:t>VrijMPIbo</a:t>
            </a:r>
            <a:r>
              <a:rPr lang="es-AR" sz="2400" dirty="0"/>
              <a:t>: </a:t>
            </a:r>
          </a:p>
          <a:p>
            <a:pPr marL="1028700" lvl="1" indent="-342900">
              <a:buFontTx/>
              <a:buChar char="-"/>
            </a:pPr>
            <a:r>
              <a:rPr lang="es-AR" sz="2000" dirty="0"/>
              <a:t>aka Friday </a:t>
            </a:r>
            <a:r>
              <a:rPr lang="es-AR" sz="2000" dirty="0" err="1"/>
              <a:t>PubNight</a:t>
            </a:r>
            <a:r>
              <a:rPr lang="es-AR" sz="2000" dirty="0"/>
              <a:t> aka Friday </a:t>
            </a:r>
            <a:r>
              <a:rPr lang="es-AR" sz="2000" dirty="0" err="1"/>
              <a:t>Drinks</a:t>
            </a:r>
            <a:r>
              <a:rPr lang="es-AR" sz="2000" dirty="0"/>
              <a:t> aka Friday Snacks</a:t>
            </a:r>
          </a:p>
          <a:p>
            <a:pPr marL="1028700" lvl="1" indent="-342900">
              <a:buFontTx/>
              <a:buChar char="-"/>
            </a:pPr>
            <a:r>
              <a:rPr lang="es-AR" sz="2000" dirty="0"/>
              <a:t>Next in Jan </a:t>
            </a:r>
            <a:r>
              <a:rPr lang="es-AR" sz="2000" dirty="0" err="1"/>
              <a:t>or</a:t>
            </a:r>
            <a:r>
              <a:rPr lang="es-AR" sz="2000" dirty="0"/>
              <a:t> Feb</a:t>
            </a:r>
            <a:endParaRPr lang="es-AR" sz="2400" dirty="0">
              <a:sym typeface="Wingdings" panose="05000000000000000000" pitchFamily="2" charset="2"/>
            </a:endParaRPr>
          </a:p>
          <a:p>
            <a:pPr marL="342900" indent="-342900">
              <a:buFontTx/>
              <a:buChar char="-"/>
            </a:pPr>
            <a:r>
              <a:rPr lang="es-AR" sz="2400" dirty="0" err="1">
                <a:sym typeface="Wingdings" panose="05000000000000000000" pitchFamily="2" charset="2"/>
              </a:rPr>
              <a:t>Networking</a:t>
            </a:r>
            <a:r>
              <a:rPr lang="es-AR" sz="2400" dirty="0">
                <a:sym typeface="Wingdings" panose="05000000000000000000" pitchFamily="2" charset="2"/>
              </a:rPr>
              <a:t> </a:t>
            </a:r>
            <a:r>
              <a:rPr lang="es-AR" sz="2400" dirty="0" err="1">
                <a:sym typeface="Wingdings" panose="05000000000000000000" pitchFamily="2" charset="2"/>
              </a:rPr>
              <a:t>Gamenight</a:t>
            </a:r>
            <a:r>
              <a:rPr lang="es-AR" sz="2400" dirty="0">
                <a:sym typeface="Wingdings" panose="05000000000000000000" pitchFamily="2" charset="2"/>
              </a:rPr>
              <a:t> </a:t>
            </a:r>
          </a:p>
          <a:p>
            <a:pPr marL="1028700" lvl="1" indent="-342900">
              <a:buFontTx/>
              <a:buChar char="-"/>
            </a:pPr>
            <a:r>
              <a:rPr lang="es-AR" sz="2000" dirty="0"/>
              <a:t>In </a:t>
            </a:r>
            <a:r>
              <a:rPr lang="es-AR" sz="2000" dirty="0" err="1"/>
              <a:t>October</a:t>
            </a:r>
            <a:r>
              <a:rPr lang="es-AR" sz="2000" dirty="0"/>
              <a:t>, 13 </a:t>
            </a:r>
            <a:r>
              <a:rPr lang="es-AR" sz="2000" dirty="0" err="1"/>
              <a:t>people</a:t>
            </a:r>
            <a:r>
              <a:rPr lang="es-AR" sz="2000" dirty="0"/>
              <a:t>; in </a:t>
            </a:r>
            <a:r>
              <a:rPr lang="es-AR" sz="2000" dirty="0" err="1"/>
              <a:t>November</a:t>
            </a:r>
            <a:r>
              <a:rPr lang="es-AR" sz="2000" dirty="0"/>
              <a:t> 10 </a:t>
            </a:r>
            <a:r>
              <a:rPr lang="es-AR" sz="2000" dirty="0" err="1"/>
              <a:t>people</a:t>
            </a:r>
            <a:endParaRPr lang="es-AR" sz="2000" dirty="0"/>
          </a:p>
          <a:p>
            <a:pPr marL="1028700" lvl="1" indent="-342900">
              <a:buFontTx/>
              <a:buChar char="-"/>
            </a:pPr>
            <a:r>
              <a:rPr lang="es-AR" sz="2000" dirty="0" err="1"/>
              <a:t>Location</a:t>
            </a:r>
            <a:r>
              <a:rPr lang="es-AR" sz="2000" dirty="0"/>
              <a:t>: MPI </a:t>
            </a:r>
            <a:r>
              <a:rPr lang="es-AR" sz="2000" dirty="0" err="1"/>
              <a:t>common</a:t>
            </a:r>
            <a:r>
              <a:rPr lang="es-AR" sz="2000" dirty="0"/>
              <a:t> </a:t>
            </a:r>
            <a:r>
              <a:rPr lang="es-AR" sz="2000" dirty="0" err="1"/>
              <a:t>area</a:t>
            </a:r>
            <a:r>
              <a:rPr lang="es-AR" sz="2000" dirty="0"/>
              <a:t> </a:t>
            </a:r>
            <a:r>
              <a:rPr lang="es-AR" sz="2000" dirty="0" err="1"/>
              <a:t>next</a:t>
            </a:r>
            <a:r>
              <a:rPr lang="es-AR" sz="2000" dirty="0"/>
              <a:t> </a:t>
            </a:r>
            <a:r>
              <a:rPr lang="es-AR" sz="2000" dirty="0" err="1"/>
              <a:t>to</a:t>
            </a:r>
            <a:r>
              <a:rPr lang="es-AR" sz="2000" dirty="0"/>
              <a:t> </a:t>
            </a:r>
            <a:r>
              <a:rPr lang="es-AR" sz="2000" dirty="0" err="1"/>
              <a:t>the</a:t>
            </a:r>
            <a:r>
              <a:rPr lang="es-AR" sz="2000" dirty="0"/>
              <a:t> </a:t>
            </a:r>
            <a:r>
              <a:rPr lang="es-AR" sz="2000" dirty="0" err="1"/>
              <a:t>library</a:t>
            </a:r>
            <a:endParaRPr lang="es-AR" sz="2000" dirty="0"/>
          </a:p>
          <a:p>
            <a:pPr marL="1028700" lvl="1" indent="-342900">
              <a:buFontTx/>
              <a:buChar char="-"/>
            </a:pPr>
            <a:r>
              <a:rPr lang="es-AR" sz="2000" dirty="0"/>
              <a:t>Will come back in </a:t>
            </a:r>
            <a:r>
              <a:rPr lang="es-AR" sz="2000" dirty="0" err="1"/>
              <a:t>the</a:t>
            </a:r>
            <a:r>
              <a:rPr lang="es-AR" sz="2000" dirty="0"/>
              <a:t> new </a:t>
            </a:r>
            <a:r>
              <a:rPr lang="es-AR" sz="2000" dirty="0" err="1"/>
              <a:t>year</a:t>
            </a:r>
            <a:r>
              <a:rPr lang="es-AR" sz="2000" dirty="0"/>
              <a:t>	</a:t>
            </a:r>
          </a:p>
          <a:p>
            <a:pPr marL="1028700" lvl="1" indent="-342900">
              <a:buFontTx/>
              <a:buChar char="-"/>
            </a:pPr>
            <a:endParaRPr lang="es-AR" sz="2000" dirty="0"/>
          </a:p>
          <a:p>
            <a:pPr lvl="1" indent="0">
              <a:buNone/>
            </a:pPr>
            <a:r>
              <a:rPr lang="es-AR" sz="2000" dirty="0">
                <a:sym typeface="Wingdings" panose="05000000000000000000" pitchFamily="2" charset="2"/>
              </a:rPr>
              <a:t> </a:t>
            </a:r>
            <a:r>
              <a:rPr lang="es-AR" sz="2000" dirty="0" err="1">
                <a:sym typeface="Wingdings" panose="05000000000000000000" pitchFamily="2" charset="2"/>
              </a:rPr>
              <a:t>stay</a:t>
            </a:r>
            <a:r>
              <a:rPr lang="es-AR" sz="2000" dirty="0">
                <a:sym typeface="Wingdings" panose="05000000000000000000" pitchFamily="2" charset="2"/>
              </a:rPr>
              <a:t> </a:t>
            </a:r>
            <a:r>
              <a:rPr lang="es-AR" sz="2000" dirty="0" err="1">
                <a:sym typeface="Wingdings" panose="05000000000000000000" pitchFamily="2" charset="2"/>
              </a:rPr>
              <a:t>tuned</a:t>
            </a:r>
            <a:r>
              <a:rPr lang="es-AR" sz="2000" dirty="0">
                <a:sym typeface="Wingdings" panose="05000000000000000000" pitchFamily="2" charset="2"/>
              </a:rPr>
              <a:t> </a:t>
            </a:r>
            <a:r>
              <a:rPr lang="es-AR" sz="2000" dirty="0" err="1">
                <a:sym typeface="Wingdings" panose="05000000000000000000" pitchFamily="2" charset="2"/>
              </a:rPr>
              <a:t>to</a:t>
            </a:r>
            <a:r>
              <a:rPr lang="es-AR" sz="2000" dirty="0">
                <a:sym typeface="Wingdings" panose="05000000000000000000" pitchFamily="2" charset="2"/>
              </a:rPr>
              <a:t> </a:t>
            </a:r>
            <a:r>
              <a:rPr lang="es-AR" sz="2000" dirty="0" err="1">
                <a:sym typeface="Wingdings" panose="05000000000000000000" pitchFamily="2" charset="2"/>
              </a:rPr>
              <a:t>the</a:t>
            </a:r>
            <a:r>
              <a:rPr lang="es-AR" sz="2000" dirty="0">
                <a:sym typeface="Wingdings" panose="05000000000000000000" pitchFamily="2" charset="2"/>
              </a:rPr>
              <a:t> </a:t>
            </a:r>
            <a:r>
              <a:rPr lang="es-AR" sz="2000" dirty="0" err="1">
                <a:sym typeface="Wingdings" panose="05000000000000000000" pitchFamily="2" charset="2"/>
              </a:rPr>
              <a:t>Newsletter</a:t>
            </a:r>
            <a:r>
              <a:rPr lang="es-AR" sz="2000" dirty="0">
                <a:sym typeface="Wingdings" panose="05000000000000000000" pitchFamily="2" charset="2"/>
              </a:rPr>
              <a:t> </a:t>
            </a:r>
          </a:p>
          <a:p>
            <a:pPr marL="1028700" lvl="1" indent="-342900">
              <a:buFontTx/>
              <a:buChar char="-"/>
            </a:pPr>
            <a:endParaRPr lang="en-US" sz="2000" dirty="0"/>
          </a:p>
        </p:txBody>
      </p:sp>
      <p:pic>
        <p:nvPicPr>
          <p:cNvPr id="6" name="Picture 5">
            <a:extLst>
              <a:ext uri="{FF2B5EF4-FFF2-40B4-BE49-F238E27FC236}">
                <a16:creationId xmlns:a16="http://schemas.microsoft.com/office/drawing/2014/main" id="{43C975E4-7232-41B2-A45F-552C384895BB}"/>
              </a:ext>
            </a:extLst>
          </p:cNvPr>
          <p:cNvPicPr>
            <a:picLocks noChangeAspect="1"/>
          </p:cNvPicPr>
          <p:nvPr/>
        </p:nvPicPr>
        <p:blipFill>
          <a:blip r:embed="rId2"/>
          <a:stretch>
            <a:fillRect/>
          </a:stretch>
        </p:blipFill>
        <p:spPr>
          <a:xfrm>
            <a:off x="84220" y="5902159"/>
            <a:ext cx="905489" cy="903297"/>
          </a:xfrm>
          <a:prstGeom prst="rect">
            <a:avLst/>
          </a:prstGeom>
          <a:solidFill>
            <a:schemeClr val="bg1"/>
          </a:solidFill>
        </p:spPr>
      </p:pic>
    </p:spTree>
    <p:extLst>
      <p:ext uri="{BB962C8B-B14F-4D97-AF65-F5344CB8AC3E}">
        <p14:creationId xmlns:p14="http://schemas.microsoft.com/office/powerpoint/2010/main" val="33012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601222"/>
            <a:ext cx="8167688" cy="910337"/>
          </a:xfrm>
        </p:spPr>
        <p:txBody>
          <a:bodyPr/>
          <a:lstStyle/>
          <a:p>
            <a:r>
              <a:rPr lang="nl-NL" dirty="0" err="1"/>
              <a:t>Upcoming</a:t>
            </a:r>
            <a:r>
              <a:rPr lang="nl-NL" dirty="0"/>
              <a:t> PhD </a:t>
            </a:r>
            <a:r>
              <a:rPr lang="nl-NL" dirty="0" err="1"/>
              <a:t>defences</a:t>
            </a:r>
            <a:endParaRPr lang="en-GB" sz="2800" dirty="0"/>
          </a:p>
          <a:p>
            <a:endParaRPr lang="en-GB" dirty="0"/>
          </a:p>
        </p:txBody>
      </p:sp>
      <p:sp>
        <p:nvSpPr>
          <p:cNvPr id="19" name="Text Placeholder 18">
            <a:extLst>
              <a:ext uri="{FF2B5EF4-FFF2-40B4-BE49-F238E27FC236}">
                <a16:creationId xmlns:a16="http://schemas.microsoft.com/office/drawing/2014/main" id="{51A47D1F-A9DC-472B-A823-E2401CC0EE6F}"/>
              </a:ext>
            </a:extLst>
          </p:cNvPr>
          <p:cNvSpPr>
            <a:spLocks noGrp="1"/>
          </p:cNvSpPr>
          <p:nvPr>
            <p:ph type="body" sz="quarter" idx="16"/>
          </p:nvPr>
        </p:nvSpPr>
        <p:spPr/>
        <p:txBody>
          <a:bodyPr/>
          <a:lstStyle/>
          <a:p>
            <a:r>
              <a:rPr lang="en-US" dirty="0"/>
              <a:t>MPI General staff meeting </a:t>
            </a:r>
            <a:r>
              <a:rPr lang="en-US" dirty="0" err="1"/>
              <a:t>december</a:t>
            </a:r>
            <a:r>
              <a:rPr lang="en-US" dirty="0"/>
              <a:t> 17, 2024</a:t>
            </a:r>
            <a:endParaRPr lang="nl-NL" dirty="0"/>
          </a:p>
        </p:txBody>
      </p:sp>
      <p:sp>
        <p:nvSpPr>
          <p:cNvPr id="4" name="TextBox 3">
            <a:extLst>
              <a:ext uri="{FF2B5EF4-FFF2-40B4-BE49-F238E27FC236}">
                <a16:creationId xmlns:a16="http://schemas.microsoft.com/office/drawing/2014/main" id="{45243644-F5E5-42EC-AF02-0F3915946B66}"/>
              </a:ext>
            </a:extLst>
          </p:cNvPr>
          <p:cNvSpPr txBox="1"/>
          <p:nvPr/>
        </p:nvSpPr>
        <p:spPr bwMode="auto">
          <a:xfrm>
            <a:off x="772769" y="2054781"/>
            <a:ext cx="68214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r>
              <a:rPr lang="en-GB" sz="1600" b="1" dirty="0">
                <a:latin typeface="Arial" charset="0"/>
                <a:cs typeface="Arial" charset="0"/>
              </a:rPr>
              <a:t>Giulio Severijnen </a:t>
            </a:r>
            <a:r>
              <a:rPr lang="en-GB" sz="1600" dirty="0">
                <a:latin typeface="Arial" charset="0"/>
                <a:cs typeface="Arial" charset="0"/>
              </a:rPr>
              <a:t>on February 14, 2025</a:t>
            </a:r>
          </a:p>
          <a:p>
            <a:r>
              <a:rPr lang="en-GB" sz="1600" dirty="0"/>
              <a:t>A blessing in disguise: How prosodic variability challenges but also aids successful speech perception</a:t>
            </a:r>
            <a:endParaRPr lang="en-GB" sz="1600" dirty="0">
              <a:latin typeface="Arial" charset="0"/>
              <a:cs typeface="Arial" charset="0"/>
            </a:endParaRPr>
          </a:p>
        </p:txBody>
      </p:sp>
      <p:pic>
        <p:nvPicPr>
          <p:cNvPr id="2050" name="Picture 2" descr="Giulio SEVERIJNEN | PhD Student | Radboud University, Nijmegen | RU ...">
            <a:extLst>
              <a:ext uri="{FF2B5EF4-FFF2-40B4-BE49-F238E27FC236}">
                <a16:creationId xmlns:a16="http://schemas.microsoft.com/office/drawing/2014/main" id="{EF9F183C-8914-450A-B78C-82FB7763C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814" y="1572105"/>
            <a:ext cx="1317072" cy="1317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E7AD96-A5A0-4841-9826-AA305CE8868E}"/>
              </a:ext>
            </a:extLst>
          </p:cNvPr>
          <p:cNvSpPr/>
          <p:nvPr/>
        </p:nvSpPr>
        <p:spPr>
          <a:xfrm>
            <a:off x="772278" y="3907173"/>
            <a:ext cx="7408659" cy="830997"/>
          </a:xfrm>
          <a:prstGeom prst="rect">
            <a:avLst/>
          </a:prstGeom>
        </p:spPr>
        <p:txBody>
          <a:bodyPr wrap="square">
            <a:spAutoFit/>
          </a:bodyPr>
          <a:lstStyle/>
          <a:p>
            <a:r>
              <a:rPr lang="en-GB" sz="1600" b="1" dirty="0"/>
              <a:t>Natasha Roos </a:t>
            </a:r>
            <a:r>
              <a:rPr lang="en-GB" sz="1600" dirty="0"/>
              <a:t>on February 28, 2025</a:t>
            </a:r>
          </a:p>
          <a:p>
            <a:r>
              <a:rPr lang="en-GB" sz="1600" dirty="0"/>
              <a:t>Naming a Picture in Context: Paving the way to investigate language recovery after stroke</a:t>
            </a:r>
          </a:p>
        </p:txBody>
      </p:sp>
      <p:pic>
        <p:nvPicPr>
          <p:cNvPr id="2052" name="Picture 4" descr="Profielfoto van Natascha Roos">
            <a:extLst>
              <a:ext uri="{FF2B5EF4-FFF2-40B4-BE49-F238E27FC236}">
                <a16:creationId xmlns:a16="http://schemas.microsoft.com/office/drawing/2014/main" id="{37675C08-908A-48D5-956E-EB9515246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451" y="3429000"/>
            <a:ext cx="1378484" cy="137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74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90575" y="601222"/>
            <a:ext cx="8415337" cy="1056128"/>
          </a:xfrm>
        </p:spPr>
        <p:txBody>
          <a:bodyPr/>
          <a:lstStyle/>
          <a:p>
            <a:pPr algn="l"/>
            <a:r>
              <a:rPr lang="nl-NL" dirty="0"/>
              <a:t>Buddy system</a:t>
            </a:r>
          </a:p>
        </p:txBody>
      </p:sp>
      <p:sp>
        <p:nvSpPr>
          <p:cNvPr id="3" name="Text Placeholder 2"/>
          <p:cNvSpPr>
            <a:spLocks noGrp="1"/>
          </p:cNvSpPr>
          <p:nvPr>
            <p:ph type="body" sz="quarter" idx="15"/>
          </p:nvPr>
        </p:nvSpPr>
        <p:spPr>
          <a:xfrm>
            <a:off x="713216" y="1268340"/>
            <a:ext cx="7669472" cy="4198938"/>
          </a:xfrm>
        </p:spPr>
        <p:txBody>
          <a:bodyPr/>
          <a:lstStyle/>
          <a:p>
            <a:pPr>
              <a:lnSpc>
                <a:spcPct val="150000"/>
              </a:lnSpc>
            </a:pPr>
            <a:r>
              <a:rPr lang="nl-NL" sz="1600" dirty="0" err="1"/>
              <a:t>Restarted</a:t>
            </a:r>
            <a:r>
              <a:rPr lang="nl-NL" sz="1600" dirty="0"/>
              <a:t> </a:t>
            </a:r>
            <a:r>
              <a:rPr lang="nl-NL" sz="1600" dirty="0" err="1"/>
              <a:t>the</a:t>
            </a:r>
            <a:r>
              <a:rPr lang="nl-NL" sz="1600" dirty="0"/>
              <a:t> pilot program</a:t>
            </a:r>
          </a:p>
          <a:p>
            <a:pPr lvl="1">
              <a:lnSpc>
                <a:spcPct val="150000"/>
              </a:lnSpc>
              <a:buFont typeface="Wingdings" panose="05000000000000000000" pitchFamily="2" charset="2"/>
              <a:buChar char="Ø"/>
            </a:pPr>
            <a:r>
              <a:rPr lang="nl-NL" sz="1600" dirty="0" err="1"/>
              <a:t>Now</a:t>
            </a:r>
            <a:r>
              <a:rPr lang="nl-NL" sz="1600" dirty="0"/>
              <a:t> in </a:t>
            </a:r>
            <a:r>
              <a:rPr lang="nl-NL" sz="1600" dirty="0" err="1"/>
              <a:t>theory</a:t>
            </a:r>
            <a:r>
              <a:rPr lang="nl-NL" sz="1600" dirty="0"/>
              <a:t> open for </a:t>
            </a:r>
            <a:r>
              <a:rPr lang="nl-NL" sz="1600" dirty="0" err="1"/>
              <a:t>every</a:t>
            </a:r>
            <a:r>
              <a:rPr lang="nl-NL" sz="1600" dirty="0"/>
              <a:t> new member</a:t>
            </a:r>
          </a:p>
          <a:p>
            <a:pPr>
              <a:lnSpc>
                <a:spcPct val="150000"/>
              </a:lnSpc>
            </a:pPr>
            <a:r>
              <a:rPr lang="nl-NL" sz="1600" dirty="0"/>
              <a:t>Procedure </a:t>
            </a:r>
            <a:r>
              <a:rPr lang="nl-NL" sz="1600" dirty="0" err="1"/>
              <a:t>integrated</a:t>
            </a:r>
            <a:r>
              <a:rPr lang="nl-NL" sz="1600" dirty="0"/>
              <a:t> </a:t>
            </a:r>
            <a:r>
              <a:rPr lang="nl-NL" sz="1600" dirty="0" err="1"/>
              <a:t>to</a:t>
            </a:r>
            <a:r>
              <a:rPr lang="nl-NL" sz="1600" dirty="0"/>
              <a:t> </a:t>
            </a:r>
            <a:r>
              <a:rPr lang="nl-NL" sz="1600" dirty="0" err="1"/>
              <a:t>the</a:t>
            </a:r>
            <a:r>
              <a:rPr lang="nl-NL" sz="1600" dirty="0"/>
              <a:t> ‘</a:t>
            </a:r>
            <a:r>
              <a:rPr lang="nl-NL" sz="1600" dirty="0" err="1"/>
              <a:t>essential</a:t>
            </a:r>
            <a:r>
              <a:rPr lang="nl-NL" sz="1600" dirty="0"/>
              <a:t> </a:t>
            </a:r>
            <a:r>
              <a:rPr lang="nl-NL" sz="1600" dirty="0" err="1"/>
              <a:t>starting</a:t>
            </a:r>
            <a:r>
              <a:rPr lang="nl-NL" sz="1600" dirty="0"/>
              <a:t> guide’</a:t>
            </a:r>
          </a:p>
          <a:p>
            <a:pPr lvl="1">
              <a:lnSpc>
                <a:spcPct val="150000"/>
              </a:lnSpc>
              <a:buFont typeface="Wingdings" panose="05000000000000000000" pitchFamily="2" charset="2"/>
              <a:buChar char="Ø"/>
            </a:pPr>
            <a:r>
              <a:rPr lang="nl-NL" sz="1600" dirty="0"/>
              <a:t>Info sheet </a:t>
            </a:r>
            <a:r>
              <a:rPr lang="nl-NL" sz="1600" dirty="0" err="1"/>
              <a:t>and</a:t>
            </a:r>
            <a:r>
              <a:rPr lang="nl-NL" sz="1600" dirty="0"/>
              <a:t> </a:t>
            </a:r>
            <a:r>
              <a:rPr lang="nl-NL" sz="1600" dirty="0" err="1"/>
              <a:t>newcomer</a:t>
            </a:r>
            <a:r>
              <a:rPr lang="nl-NL" sz="1600" dirty="0"/>
              <a:t> form </a:t>
            </a:r>
            <a:r>
              <a:rPr lang="nl-NL" sz="1600" dirty="0" err="1"/>
              <a:t>will</a:t>
            </a:r>
            <a:r>
              <a:rPr lang="nl-NL" sz="1600" dirty="0"/>
              <a:t> </a:t>
            </a:r>
            <a:r>
              <a:rPr lang="nl-NL" sz="1600" dirty="0" err="1"/>
              <a:t>be</a:t>
            </a:r>
            <a:r>
              <a:rPr lang="nl-NL" sz="1600" dirty="0"/>
              <a:t> shared </a:t>
            </a:r>
            <a:r>
              <a:rPr lang="nl-NL" sz="1600" dirty="0" err="1"/>
              <a:t>latest</a:t>
            </a:r>
            <a:r>
              <a:rPr lang="nl-NL" sz="1600" dirty="0"/>
              <a:t> on </a:t>
            </a:r>
            <a:r>
              <a:rPr lang="nl-NL" sz="1600" dirty="0" err="1"/>
              <a:t>the</a:t>
            </a:r>
            <a:r>
              <a:rPr lang="nl-NL" sz="1600" dirty="0"/>
              <a:t> first </a:t>
            </a:r>
            <a:r>
              <a:rPr lang="nl-NL" sz="1600" dirty="0" err="1"/>
              <a:t>day</a:t>
            </a:r>
            <a:r>
              <a:rPr lang="nl-NL" sz="1600" dirty="0"/>
              <a:t> at </a:t>
            </a:r>
            <a:r>
              <a:rPr lang="nl-NL" sz="1600" dirty="0" err="1"/>
              <a:t>the</a:t>
            </a:r>
            <a:r>
              <a:rPr lang="nl-NL" sz="1600" dirty="0"/>
              <a:t> MPI</a:t>
            </a:r>
          </a:p>
          <a:p>
            <a:pPr lvl="1">
              <a:lnSpc>
                <a:spcPct val="150000"/>
              </a:lnSpc>
              <a:buFont typeface="Wingdings" panose="05000000000000000000" pitchFamily="2" charset="2"/>
              <a:buChar char="Ø"/>
            </a:pPr>
            <a:r>
              <a:rPr lang="nl-NL" sz="1600" dirty="0" err="1"/>
              <a:t>Pairing</a:t>
            </a:r>
            <a:r>
              <a:rPr lang="nl-NL" sz="1600" dirty="0"/>
              <a:t> </a:t>
            </a:r>
            <a:r>
              <a:rPr lang="nl-NL" sz="1600" dirty="0" err="1"/>
              <a:t>done</a:t>
            </a:r>
            <a:r>
              <a:rPr lang="nl-NL" sz="1600" dirty="0"/>
              <a:t> </a:t>
            </a:r>
            <a:r>
              <a:rPr lang="nl-NL" sz="1600" dirty="0" err="1"/>
              <a:t>by</a:t>
            </a:r>
            <a:r>
              <a:rPr lang="nl-NL" sz="1600" dirty="0"/>
              <a:t> </a:t>
            </a:r>
            <a:r>
              <a:rPr lang="nl-NL" sz="1600" dirty="0" err="1"/>
              <a:t>the</a:t>
            </a:r>
            <a:r>
              <a:rPr lang="nl-NL" sz="1600" dirty="0"/>
              <a:t> buddy TEAM</a:t>
            </a:r>
          </a:p>
          <a:p>
            <a:pPr lvl="1"/>
            <a:endParaRPr lang="nl-NL" sz="1800" dirty="0"/>
          </a:p>
          <a:p>
            <a:pPr marL="0" indent="0">
              <a:buNone/>
            </a:pPr>
            <a:endParaRPr lang="nl-NL" sz="1600" dirty="0"/>
          </a:p>
        </p:txBody>
      </p:sp>
      <p:sp>
        <p:nvSpPr>
          <p:cNvPr id="4" name="Text Placeholder 3"/>
          <p:cNvSpPr>
            <a:spLocks noGrp="1"/>
          </p:cNvSpPr>
          <p:nvPr>
            <p:ph type="body" sz="quarter" idx="16"/>
          </p:nvPr>
        </p:nvSpPr>
        <p:spPr/>
        <p:txBody>
          <a:bodyPr/>
          <a:lstStyle/>
          <a:p>
            <a:r>
              <a:rPr lang="pl-PL" dirty="0"/>
              <a:t>Mpi general staff meeting december 17, 2024</a:t>
            </a:r>
            <a:endParaRPr lang="nl-NL" dirty="0"/>
          </a:p>
        </p:txBody>
      </p:sp>
      <p:pic>
        <p:nvPicPr>
          <p:cNvPr id="1026" name="Picture 2" descr="WE NEED YOU! - Happy Minion Meme Generator">
            <a:extLst>
              <a:ext uri="{FF2B5EF4-FFF2-40B4-BE49-F238E27FC236}">
                <a16:creationId xmlns:a16="http://schemas.microsoft.com/office/drawing/2014/main" id="{B67F1CA9-985A-4FA6-9255-42E4E972F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697"/>
          <a:stretch/>
        </p:blipFill>
        <p:spPr bwMode="auto">
          <a:xfrm>
            <a:off x="8858251" y="739904"/>
            <a:ext cx="2691971" cy="2410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98A689-AE2E-4DE2-8C34-32FC95829959}"/>
              </a:ext>
            </a:extLst>
          </p:cNvPr>
          <p:cNvSpPr txBox="1"/>
          <p:nvPr/>
        </p:nvSpPr>
        <p:spPr bwMode="auto">
          <a:xfrm>
            <a:off x="989709" y="3893098"/>
            <a:ext cx="4190973" cy="2349579"/>
          </a:xfrm>
          <a:prstGeom prst="round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Call for new buddies!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For the buddy system to be sustainable, we need more volunteers (all MPI staff, min 1 year)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commitment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2-3 in person meetings, available for questions via email</a:t>
            </a:r>
          </a:p>
        </p:txBody>
      </p:sp>
      <p:pic>
        <p:nvPicPr>
          <p:cNvPr id="7" name="Graphic 6" descr="Email">
            <a:extLst>
              <a:ext uri="{FF2B5EF4-FFF2-40B4-BE49-F238E27FC236}">
                <a16:creationId xmlns:a16="http://schemas.microsoft.com/office/drawing/2014/main" id="{C01E29B5-8B2D-4EE2-A798-A776E55D03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5573" y="6142166"/>
            <a:ext cx="571811" cy="571811"/>
          </a:xfrm>
          <a:prstGeom prst="rect">
            <a:avLst/>
          </a:prstGeom>
        </p:spPr>
      </p:pic>
      <p:sp>
        <p:nvSpPr>
          <p:cNvPr id="8" name="Rectangle 7">
            <a:extLst>
              <a:ext uri="{FF2B5EF4-FFF2-40B4-BE49-F238E27FC236}">
                <a16:creationId xmlns:a16="http://schemas.microsoft.com/office/drawing/2014/main" id="{94DA95A7-30AF-4ABF-9724-A9A5A21D41D2}"/>
              </a:ext>
            </a:extLst>
          </p:cNvPr>
          <p:cNvSpPr/>
          <p:nvPr/>
        </p:nvSpPr>
        <p:spPr>
          <a:xfrm>
            <a:off x="6200835" y="6268529"/>
            <a:ext cx="212269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charset="0"/>
                <a:ea typeface="+mn-ea"/>
                <a:cs typeface="Arial" charset="0"/>
              </a:rPr>
              <a:t>If would like more info </a:t>
            </a:r>
          </a:p>
        </p:txBody>
      </p:sp>
      <p:sp>
        <p:nvSpPr>
          <p:cNvPr id="9" name="TextBox 8">
            <a:extLst>
              <a:ext uri="{FF2B5EF4-FFF2-40B4-BE49-F238E27FC236}">
                <a16:creationId xmlns:a16="http://schemas.microsoft.com/office/drawing/2014/main" id="{6E97FF87-B7DA-4E55-A75A-E073C433684F}"/>
              </a:ext>
            </a:extLst>
          </p:cNvPr>
          <p:cNvSpPr txBox="1"/>
          <p:nvPr/>
        </p:nvSpPr>
        <p:spPr bwMode="auto">
          <a:xfrm>
            <a:off x="9205912" y="6268529"/>
            <a:ext cx="157794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t>buddy@mpi.nl</a:t>
            </a:r>
          </a:p>
        </p:txBody>
      </p:sp>
      <p:pic>
        <p:nvPicPr>
          <p:cNvPr id="11" name="Picture 10">
            <a:extLst>
              <a:ext uri="{FF2B5EF4-FFF2-40B4-BE49-F238E27FC236}">
                <a16:creationId xmlns:a16="http://schemas.microsoft.com/office/drawing/2014/main" id="{0AD3C214-CF5F-49FF-BF8B-D22ADD81EA13}"/>
              </a:ext>
            </a:extLst>
          </p:cNvPr>
          <p:cNvPicPr>
            <a:picLocks noChangeAspect="1"/>
          </p:cNvPicPr>
          <p:nvPr/>
        </p:nvPicPr>
        <p:blipFill>
          <a:blip r:embed="rId5"/>
          <a:stretch>
            <a:fillRect/>
          </a:stretch>
        </p:blipFill>
        <p:spPr>
          <a:xfrm>
            <a:off x="84220" y="5902159"/>
            <a:ext cx="905489" cy="903297"/>
          </a:xfrm>
          <a:prstGeom prst="rect">
            <a:avLst/>
          </a:prstGeom>
          <a:solidFill>
            <a:schemeClr val="bg1"/>
          </a:solidFill>
        </p:spPr>
      </p:pic>
      <p:pic>
        <p:nvPicPr>
          <p:cNvPr id="10" name="Picture 9">
            <a:extLst>
              <a:ext uri="{FF2B5EF4-FFF2-40B4-BE49-F238E27FC236}">
                <a16:creationId xmlns:a16="http://schemas.microsoft.com/office/drawing/2014/main" id="{E3BF334D-E418-455A-84D7-348A112E7425}"/>
              </a:ext>
            </a:extLst>
          </p:cNvPr>
          <p:cNvPicPr>
            <a:picLocks noChangeAspect="1"/>
          </p:cNvPicPr>
          <p:nvPr/>
        </p:nvPicPr>
        <p:blipFill>
          <a:blip r:embed="rId6"/>
          <a:stretch>
            <a:fillRect/>
          </a:stretch>
        </p:blipFill>
        <p:spPr>
          <a:xfrm>
            <a:off x="5964572" y="3078242"/>
            <a:ext cx="3092812" cy="3092812"/>
          </a:xfrm>
          <a:prstGeom prst="rect">
            <a:avLst/>
          </a:prstGeom>
        </p:spPr>
      </p:pic>
    </p:spTree>
    <p:extLst>
      <p:ext uri="{BB962C8B-B14F-4D97-AF65-F5344CB8AC3E}">
        <p14:creationId xmlns:p14="http://schemas.microsoft.com/office/powerpoint/2010/main" val="28331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mph" presetSubtype="0" repeatCount="indefinite" fill="hold" grpId="1" nodeType="clickEffect">
                                  <p:stCondLst>
                                    <p:cond delay="0"/>
                                  </p:stCondLst>
                                  <p:endCondLst>
                                    <p:cond evt="onNext" delay="0">
                                      <p:tgtEl>
                                        <p:sldTgt/>
                                      </p:tgtEl>
                                    </p:cond>
                                  </p:endCondLst>
                                  <p:childTnLst>
                                    <p:animClr clrSpc="hsl" dir="cw">
                                      <p:cBhvr override="childStyle">
                                        <p:cTn id="10" dur="500" fill="hold"/>
                                        <p:tgtEl>
                                          <p:spTgt spid="5"/>
                                        </p:tgtEl>
                                        <p:attrNameLst>
                                          <p:attrName>style.color</p:attrName>
                                        </p:attrNameLst>
                                      </p:cBhvr>
                                      <p:by>
                                        <p:hsl h="7200000" s="0" l="0"/>
                                      </p:by>
                                    </p:animClr>
                                    <p:animClr clrSpc="hsl" dir="cw">
                                      <p:cBhvr>
                                        <p:cTn id="11" dur="500" fill="hold"/>
                                        <p:tgtEl>
                                          <p:spTgt spid="5"/>
                                        </p:tgtEl>
                                        <p:attrNameLst>
                                          <p:attrName>fillcolor</p:attrName>
                                        </p:attrNameLst>
                                      </p:cBhvr>
                                      <p:by>
                                        <p:hsl h="7200000" s="0" l="0"/>
                                      </p:by>
                                    </p:animClr>
                                    <p:animClr clrSpc="hsl" dir="cw">
                                      <p:cBhvr>
                                        <p:cTn id="12" dur="500" fill="hold"/>
                                        <p:tgtEl>
                                          <p:spTgt spid="5"/>
                                        </p:tgtEl>
                                        <p:attrNameLst>
                                          <p:attrName>stroke.color</p:attrName>
                                        </p:attrNameLst>
                                      </p:cBhvr>
                                      <p:by>
                                        <p:hsl h="7200000" s="0" l="0"/>
                                      </p:by>
                                    </p:animClr>
                                    <p:set>
                                      <p:cBhvr>
                                        <p:cTn id="13"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FD4C7-0A67-4F05-9CA7-CA4468CBAFD0}"/>
              </a:ext>
            </a:extLst>
          </p:cNvPr>
          <p:cNvSpPr>
            <a:spLocks noGrp="1"/>
          </p:cNvSpPr>
          <p:nvPr>
            <p:ph type="body" sz="quarter" idx="14"/>
          </p:nvPr>
        </p:nvSpPr>
        <p:spPr>
          <a:xfrm>
            <a:off x="715346" y="601222"/>
            <a:ext cx="10761308" cy="1056128"/>
          </a:xfrm>
        </p:spPr>
        <p:txBody>
          <a:bodyPr/>
          <a:lstStyle/>
          <a:p>
            <a:pPr algn="l"/>
            <a:r>
              <a:rPr lang="en-US" dirty="0"/>
              <a:t>Employee and Manager Assistance Program</a:t>
            </a:r>
            <a:r>
              <a:rPr lang="pl-PL" dirty="0"/>
              <a:t> </a:t>
            </a:r>
            <a:r>
              <a:rPr lang="en-US" dirty="0"/>
              <a:t>(EMAP)</a:t>
            </a:r>
          </a:p>
        </p:txBody>
      </p:sp>
      <p:sp>
        <p:nvSpPr>
          <p:cNvPr id="3" name="Text Placeholder 2">
            <a:extLst>
              <a:ext uri="{FF2B5EF4-FFF2-40B4-BE49-F238E27FC236}">
                <a16:creationId xmlns:a16="http://schemas.microsoft.com/office/drawing/2014/main" id="{2DB6C46F-2130-482C-A143-323123027263}"/>
              </a:ext>
            </a:extLst>
          </p:cNvPr>
          <p:cNvSpPr>
            <a:spLocks noGrp="1"/>
          </p:cNvSpPr>
          <p:nvPr>
            <p:ph type="body" sz="quarter" idx="15"/>
          </p:nvPr>
        </p:nvSpPr>
        <p:spPr>
          <a:xfrm>
            <a:off x="715347" y="1790700"/>
            <a:ext cx="10761308" cy="4198938"/>
          </a:xfrm>
        </p:spPr>
        <p:txBody>
          <a:bodyPr/>
          <a:lstStyle/>
          <a:p>
            <a:r>
              <a:rPr lang="en-US" sz="2400" dirty="0">
                <a:latin typeface="+mj-lt"/>
              </a:rPr>
              <a:t>Financed by the Max Planck Society </a:t>
            </a:r>
          </a:p>
          <a:p>
            <a:r>
              <a:rPr lang="en-US" sz="2400" dirty="0">
                <a:latin typeface="+mj-lt"/>
              </a:rPr>
              <a:t>Virtual, short term appointments (by phone, online, or in person)</a:t>
            </a:r>
          </a:p>
          <a:p>
            <a:r>
              <a:rPr lang="en-US" sz="2400" dirty="0">
                <a:latin typeface="+mj-lt"/>
              </a:rPr>
              <a:t>For all kinds of work and non-work issues</a:t>
            </a:r>
          </a:p>
          <a:p>
            <a:r>
              <a:rPr lang="en-US" sz="2400" dirty="0">
                <a:latin typeface="+mj-lt"/>
              </a:rPr>
              <a:t>Unlimited sessions (meant for crisis management)</a:t>
            </a:r>
          </a:p>
          <a:p>
            <a:r>
              <a:rPr lang="en-US" sz="2400" dirty="0">
                <a:latin typeface="+mj-lt"/>
              </a:rPr>
              <a:t>Multilingual counseling</a:t>
            </a:r>
          </a:p>
          <a:p>
            <a:r>
              <a:rPr lang="en-US" sz="2400" dirty="0">
                <a:latin typeface="+mj-lt"/>
              </a:rPr>
              <a:t>Counseling for </a:t>
            </a:r>
            <a:r>
              <a:rPr lang="en-US" sz="2400" b="1" dirty="0">
                <a:latin typeface="+mj-lt"/>
              </a:rPr>
              <a:t>all staff members and their family</a:t>
            </a:r>
            <a:endParaRPr lang="en-US" sz="2400" dirty="0">
              <a:latin typeface="+mj-lt"/>
            </a:endParaRPr>
          </a:p>
          <a:p>
            <a:pPr lvl="1"/>
            <a:r>
              <a:rPr lang="en-US" dirty="0">
                <a:latin typeface="+mj-lt"/>
              </a:rPr>
              <a:t>No need for identification, just say you’re an MPI employee</a:t>
            </a:r>
          </a:p>
          <a:p>
            <a:pPr lvl="1"/>
            <a:r>
              <a:rPr lang="en-US" dirty="0">
                <a:latin typeface="+mj-lt"/>
              </a:rPr>
              <a:t>If you’re not sure whether this applies to you please, come ask me </a:t>
            </a:r>
          </a:p>
          <a:p>
            <a:r>
              <a:rPr lang="en-US" sz="2400" dirty="0">
                <a:latin typeface="+mj-lt"/>
                <a:hlinkClick r:id="rId2"/>
              </a:rPr>
              <a:t>https://maxintra.mpi.nl/services/human-resources/occupational-health-management</a:t>
            </a:r>
            <a:endParaRPr lang="en-US" sz="2400" dirty="0">
              <a:latin typeface="+mj-lt"/>
            </a:endParaRPr>
          </a:p>
          <a:p>
            <a:r>
              <a:rPr lang="en-US" sz="2400" dirty="0">
                <a:latin typeface="+mj-lt"/>
                <a:hlinkClick r:id="rId3"/>
              </a:rPr>
              <a:t>https://max.mpg.de/Service/Beratungsangebote/Pages/EMAP_EN.aspx</a:t>
            </a:r>
            <a:r>
              <a:rPr lang="en-US" sz="2400" dirty="0">
                <a:latin typeface="+mj-lt"/>
              </a:rPr>
              <a:t> </a:t>
            </a:r>
          </a:p>
          <a:p>
            <a:endParaRPr lang="en-US" sz="2400" dirty="0">
              <a:latin typeface="+mj-lt"/>
            </a:endParaRPr>
          </a:p>
        </p:txBody>
      </p:sp>
      <p:sp>
        <p:nvSpPr>
          <p:cNvPr id="4" name="Text Placeholder 3">
            <a:extLst>
              <a:ext uri="{FF2B5EF4-FFF2-40B4-BE49-F238E27FC236}">
                <a16:creationId xmlns:a16="http://schemas.microsoft.com/office/drawing/2014/main" id="{0359C4D7-CDDE-4D07-AAA5-F05DB6E3F9C6}"/>
              </a:ext>
            </a:extLst>
          </p:cNvPr>
          <p:cNvSpPr>
            <a:spLocks noGrp="1"/>
          </p:cNvSpPr>
          <p:nvPr>
            <p:ph type="body" sz="quarter" idx="16"/>
          </p:nvPr>
        </p:nvSpPr>
        <p:spPr/>
        <p:txBody>
          <a:bodyPr/>
          <a:lstStyle/>
          <a:p>
            <a:r>
              <a:rPr lang="pl-PL" dirty="0"/>
              <a:t>Mpi general staff meeting december 17, 2024</a:t>
            </a:r>
            <a:endParaRPr lang="en-US" dirty="0"/>
          </a:p>
        </p:txBody>
      </p:sp>
    </p:spTree>
    <p:extLst>
      <p:ext uri="{BB962C8B-B14F-4D97-AF65-F5344CB8AC3E}">
        <p14:creationId xmlns:p14="http://schemas.microsoft.com/office/powerpoint/2010/main" val="28552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nl-NL" dirty="0"/>
              <a:t>How </a:t>
            </a:r>
            <a:r>
              <a:rPr lang="nl-NL" dirty="0" err="1"/>
              <a:t>to</a:t>
            </a:r>
            <a:r>
              <a:rPr lang="nl-NL" dirty="0"/>
              <a:t> get </a:t>
            </a:r>
            <a:r>
              <a:rPr lang="nl-NL" dirty="0" err="1"/>
              <a:t>involved</a:t>
            </a:r>
            <a:r>
              <a:rPr lang="nl-NL" dirty="0"/>
              <a:t> in </a:t>
            </a:r>
            <a:r>
              <a:rPr lang="nl-NL" dirty="0" err="1"/>
              <a:t>the</a:t>
            </a:r>
            <a:r>
              <a:rPr lang="nl-NL" dirty="0"/>
              <a:t> DEI </a:t>
            </a:r>
            <a:r>
              <a:rPr lang="nl-NL" dirty="0" err="1"/>
              <a:t>movement</a:t>
            </a:r>
            <a:endParaRPr lang="nl-NL" dirty="0"/>
          </a:p>
        </p:txBody>
      </p:sp>
      <p:sp>
        <p:nvSpPr>
          <p:cNvPr id="3" name="Text Placeholder 2"/>
          <p:cNvSpPr>
            <a:spLocks noGrp="1"/>
          </p:cNvSpPr>
          <p:nvPr>
            <p:ph type="body" sz="quarter" idx="16"/>
          </p:nvPr>
        </p:nvSpPr>
        <p:spPr/>
        <p:txBody>
          <a:bodyPr/>
          <a:lstStyle/>
          <a:p>
            <a:endParaRPr lang="nl-NL" dirty="0"/>
          </a:p>
          <a:p>
            <a:r>
              <a:rPr lang="pl-PL" dirty="0"/>
              <a:t>Mpi general staff meeting december 17, 2024</a:t>
            </a:r>
            <a:endParaRPr lang="nl-NL" dirty="0"/>
          </a:p>
          <a:p>
            <a:endParaRPr lang="nl-NL" dirty="0"/>
          </a:p>
        </p:txBody>
      </p:sp>
      <p:sp>
        <p:nvSpPr>
          <p:cNvPr id="4" name="Text Placeholder 3"/>
          <p:cNvSpPr>
            <a:spLocks noGrp="1"/>
          </p:cNvSpPr>
          <p:nvPr>
            <p:ph type="body" sz="quarter" idx="17"/>
          </p:nvPr>
        </p:nvSpPr>
        <p:spPr>
          <a:xfrm>
            <a:off x="728661" y="1790700"/>
            <a:ext cx="10825163" cy="4198938"/>
          </a:xfrm>
        </p:spPr>
        <p:txBody>
          <a:bodyPr>
            <a:normAutofit/>
          </a:bodyPr>
          <a:lstStyle/>
          <a:p>
            <a:pPr marL="342900" indent="-342900">
              <a:buFont typeface="Arial" panose="020B0604020202020204" pitchFamily="34" charset="0"/>
              <a:buChar char="•"/>
            </a:pPr>
            <a:r>
              <a:rPr lang="nl-NL" sz="2400" dirty="0" err="1">
                <a:latin typeface="+mn-lt"/>
              </a:rPr>
              <a:t>Join</a:t>
            </a:r>
            <a:r>
              <a:rPr lang="nl-NL" sz="2400" dirty="0">
                <a:latin typeface="+mn-lt"/>
              </a:rPr>
              <a:t> </a:t>
            </a:r>
            <a:r>
              <a:rPr lang="nl-NL" sz="2400" dirty="0" err="1">
                <a:latin typeface="+mn-lt"/>
              </a:rPr>
              <a:t>the</a:t>
            </a:r>
            <a:r>
              <a:rPr lang="nl-NL" sz="2400" dirty="0">
                <a:latin typeface="+mn-lt"/>
              </a:rPr>
              <a:t> Committee (meetings </a:t>
            </a:r>
            <a:r>
              <a:rPr lang="nl-NL" sz="2400" dirty="0" err="1">
                <a:latin typeface="+mn-lt"/>
              </a:rPr>
              <a:t>once</a:t>
            </a:r>
            <a:r>
              <a:rPr lang="nl-NL" sz="2400" dirty="0">
                <a:latin typeface="+mn-lt"/>
              </a:rPr>
              <a:t> per </a:t>
            </a:r>
            <a:r>
              <a:rPr lang="nl-NL" sz="2400" dirty="0" err="1">
                <a:latin typeface="+mn-lt"/>
              </a:rPr>
              <a:t>month</a:t>
            </a:r>
            <a:r>
              <a:rPr lang="nl-NL" sz="2400" dirty="0">
                <a:latin typeface="+mn-lt"/>
              </a:rPr>
              <a:t>)</a:t>
            </a:r>
          </a:p>
          <a:p>
            <a:pPr marL="1028700" lvl="1" indent="-342900"/>
            <a:r>
              <a:rPr lang="nl-NL" dirty="0"/>
              <a:t>Email </a:t>
            </a:r>
            <a:r>
              <a:rPr lang="nl-NL" dirty="0">
                <a:hlinkClick r:id="rId3"/>
              </a:rPr>
              <a:t>dei@mpi.nl</a:t>
            </a:r>
            <a:r>
              <a:rPr lang="nl-NL" dirty="0"/>
              <a:t> </a:t>
            </a:r>
          </a:p>
          <a:p>
            <a:pPr marL="1485900" lvl="2" indent="-342900"/>
            <a:r>
              <a:rPr lang="nl-NL" dirty="0"/>
              <a:t>(</a:t>
            </a:r>
            <a:r>
              <a:rPr lang="nl-NL" dirty="0" err="1"/>
              <a:t>note</a:t>
            </a:r>
            <a:r>
              <a:rPr lang="nl-NL" dirty="0"/>
              <a:t> these </a:t>
            </a:r>
            <a:r>
              <a:rPr lang="nl-NL" dirty="0" err="1"/>
              <a:t>emails</a:t>
            </a:r>
            <a:r>
              <a:rPr lang="nl-NL" dirty="0"/>
              <a:t> are </a:t>
            </a:r>
            <a:r>
              <a:rPr lang="nl-NL" dirty="0" err="1"/>
              <a:t>received</a:t>
            </a:r>
            <a:r>
              <a:rPr lang="nl-NL" dirty="0"/>
              <a:t> </a:t>
            </a:r>
            <a:r>
              <a:rPr lang="nl-NL" dirty="0" err="1"/>
              <a:t>by</a:t>
            </a:r>
            <a:r>
              <a:rPr lang="nl-NL" dirty="0"/>
              <a:t> </a:t>
            </a:r>
            <a:r>
              <a:rPr lang="nl-NL" dirty="0" err="1"/>
              <a:t>all</a:t>
            </a:r>
            <a:r>
              <a:rPr lang="nl-NL" dirty="0"/>
              <a:t> </a:t>
            </a:r>
            <a:r>
              <a:rPr lang="nl-NL" dirty="0" err="1"/>
              <a:t>committee</a:t>
            </a:r>
            <a:r>
              <a:rPr lang="nl-NL" dirty="0"/>
              <a:t> members)</a:t>
            </a:r>
          </a:p>
          <a:p>
            <a:pPr marL="1028700" lvl="1" indent="-342900"/>
            <a:r>
              <a:rPr lang="nl-NL" dirty="0"/>
              <a:t>Email </a:t>
            </a:r>
            <a:r>
              <a:rPr lang="nl-NL" dirty="0">
                <a:hlinkClick r:id="rId4"/>
              </a:rPr>
              <a:t>candice.frances@mpi.nl</a:t>
            </a:r>
            <a:r>
              <a:rPr lang="nl-NL" dirty="0"/>
              <a:t> (</a:t>
            </a:r>
            <a:r>
              <a:rPr lang="nl-NL" dirty="0" err="1"/>
              <a:t>chair</a:t>
            </a:r>
            <a:r>
              <a:rPr lang="nl-NL" dirty="0"/>
              <a:t>)</a:t>
            </a:r>
          </a:p>
          <a:p>
            <a:pPr marL="1028700" lvl="1" indent="-342900"/>
            <a:endParaRPr lang="nl-NL" dirty="0"/>
          </a:p>
          <a:p>
            <a:pPr marL="342900" indent="-342900">
              <a:buFont typeface="Arial" panose="020B0604020202020204" pitchFamily="34" charset="0"/>
              <a:buChar char="•"/>
            </a:pPr>
            <a:r>
              <a:rPr lang="nl-NL" sz="2400" dirty="0">
                <a:latin typeface="+mn-lt"/>
              </a:rPr>
              <a:t>Email </a:t>
            </a:r>
            <a:r>
              <a:rPr lang="nl-NL" sz="2400" dirty="0" err="1">
                <a:latin typeface="+mn-lt"/>
              </a:rPr>
              <a:t>ideas</a:t>
            </a:r>
            <a:r>
              <a:rPr lang="nl-NL" sz="2400" dirty="0">
                <a:latin typeface="+mn-lt"/>
              </a:rPr>
              <a:t> and </a:t>
            </a:r>
            <a:r>
              <a:rPr lang="nl-NL" sz="2400" dirty="0" err="1">
                <a:latin typeface="+mn-lt"/>
              </a:rPr>
              <a:t>suggestions</a:t>
            </a:r>
            <a:r>
              <a:rPr lang="nl-NL" sz="2400" dirty="0">
                <a:latin typeface="+mn-lt"/>
              </a:rPr>
              <a:t> </a:t>
            </a:r>
            <a:r>
              <a:rPr lang="nl-NL" sz="2400" dirty="0" err="1">
                <a:latin typeface="+mn-lt"/>
              </a:rPr>
              <a:t>to</a:t>
            </a:r>
            <a:r>
              <a:rPr lang="nl-NL" sz="2400" dirty="0">
                <a:latin typeface="+mn-lt"/>
              </a:rPr>
              <a:t> </a:t>
            </a:r>
            <a:r>
              <a:rPr lang="nl-NL" sz="2400" dirty="0" err="1">
                <a:latin typeface="+mn-lt"/>
              </a:rPr>
              <a:t>the</a:t>
            </a:r>
            <a:r>
              <a:rPr lang="nl-NL" sz="2400" dirty="0">
                <a:latin typeface="+mn-lt"/>
              </a:rPr>
              <a:t> </a:t>
            </a:r>
            <a:r>
              <a:rPr lang="nl-NL" sz="2400" dirty="0" err="1">
                <a:latin typeface="+mn-lt"/>
              </a:rPr>
              <a:t>committee</a:t>
            </a:r>
            <a:endParaRPr lang="nl-NL" sz="2400" dirty="0">
              <a:latin typeface="+mn-lt"/>
            </a:endParaRP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sz="1600" dirty="0">
                <a:latin typeface="+mn-lt"/>
              </a:rPr>
              <a:t>Do/support diverse and </a:t>
            </a:r>
            <a:r>
              <a:rPr lang="nl-NL" sz="1600" dirty="0" err="1">
                <a:latin typeface="+mn-lt"/>
              </a:rPr>
              <a:t>inclusive</a:t>
            </a:r>
            <a:r>
              <a:rPr lang="nl-NL" sz="1600" dirty="0">
                <a:latin typeface="+mn-lt"/>
              </a:rPr>
              <a:t> </a:t>
            </a:r>
            <a:r>
              <a:rPr lang="nl-NL" sz="1600" dirty="0" err="1">
                <a:latin typeface="+mn-lt"/>
              </a:rPr>
              <a:t>science</a:t>
            </a:r>
            <a:r>
              <a:rPr lang="nl-NL" sz="1600" dirty="0">
                <a:latin typeface="+mn-lt"/>
              </a:rPr>
              <a:t>!</a:t>
            </a:r>
          </a:p>
          <a:p>
            <a:pPr marL="1028700" lvl="1" indent="-342900"/>
            <a:r>
              <a:rPr lang="nl-NL" sz="1600" dirty="0">
                <a:latin typeface="+mn-lt"/>
              </a:rPr>
              <a:t>Collection of </a:t>
            </a:r>
            <a:r>
              <a:rPr lang="nl-NL" sz="1600" dirty="0" err="1">
                <a:latin typeface="+mn-lt"/>
              </a:rPr>
              <a:t>articles</a:t>
            </a:r>
            <a:r>
              <a:rPr lang="nl-NL" sz="1600" dirty="0">
                <a:latin typeface="+mn-lt"/>
              </a:rPr>
              <a:t> </a:t>
            </a:r>
            <a:r>
              <a:rPr lang="nl-NL" sz="1600" dirty="0" err="1">
                <a:latin typeface="+mn-lt"/>
              </a:rPr>
              <a:t>from</a:t>
            </a:r>
            <a:r>
              <a:rPr lang="nl-NL" sz="1600" dirty="0">
                <a:latin typeface="+mn-lt"/>
              </a:rPr>
              <a:t> Nature Human </a:t>
            </a:r>
            <a:r>
              <a:rPr lang="nl-NL" sz="1600" dirty="0" err="1">
                <a:latin typeface="+mn-lt"/>
              </a:rPr>
              <a:t>Behavior</a:t>
            </a:r>
            <a:r>
              <a:rPr lang="nl-NL" sz="1600" dirty="0">
                <a:latin typeface="+mn-lt"/>
              </a:rPr>
              <a:t>: </a:t>
            </a:r>
            <a:r>
              <a:rPr lang="nl-NL" sz="1600" dirty="0">
                <a:hlinkClick r:id="rId5"/>
              </a:rPr>
              <a:t>https://www.nature.com/collections/daficfhiff</a:t>
            </a:r>
            <a:r>
              <a:rPr lang="nl-NL" sz="1600" dirty="0"/>
              <a:t> </a:t>
            </a:r>
            <a:endParaRPr lang="nl-NL" sz="1600" dirty="0">
              <a:latin typeface="+mn-lt"/>
            </a:endParaRPr>
          </a:p>
          <a:p>
            <a:pPr lvl="1" indent="0">
              <a:buNone/>
            </a:pPr>
            <a:endParaRPr lang="nl-NL" dirty="0">
              <a:latin typeface="+mn-lt"/>
            </a:endParaRPr>
          </a:p>
          <a:p>
            <a:pPr marL="1028700" lvl="1" indent="-342900"/>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6" name="Picture 5">
            <a:extLst>
              <a:ext uri="{FF2B5EF4-FFF2-40B4-BE49-F238E27FC236}">
                <a16:creationId xmlns:a16="http://schemas.microsoft.com/office/drawing/2014/main" id="{E861A46B-3F1B-41E1-92E9-EC20720755E7}"/>
              </a:ext>
            </a:extLst>
          </p:cNvPr>
          <p:cNvPicPr>
            <a:picLocks noChangeAspect="1"/>
          </p:cNvPicPr>
          <p:nvPr/>
        </p:nvPicPr>
        <p:blipFill>
          <a:blip r:embed="rId6"/>
          <a:stretch>
            <a:fillRect/>
          </a:stretch>
        </p:blipFill>
        <p:spPr>
          <a:xfrm>
            <a:off x="84220" y="5902159"/>
            <a:ext cx="905489" cy="903297"/>
          </a:xfrm>
          <a:prstGeom prst="rect">
            <a:avLst/>
          </a:prstGeom>
          <a:solidFill>
            <a:schemeClr val="bg1"/>
          </a:solidFill>
        </p:spPr>
      </p:pic>
    </p:spTree>
    <p:extLst>
      <p:ext uri="{BB962C8B-B14F-4D97-AF65-F5344CB8AC3E}">
        <p14:creationId xmlns:p14="http://schemas.microsoft.com/office/powerpoint/2010/main" val="2929176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a:t>Research Staff Committee</a:t>
            </a:r>
          </a:p>
        </p:txBody>
      </p:sp>
      <p:sp>
        <p:nvSpPr>
          <p:cNvPr id="4" name="Text Placeholder 3"/>
          <p:cNvSpPr>
            <a:spLocks noGrp="1"/>
          </p:cNvSpPr>
          <p:nvPr>
            <p:ph type="body" sz="quarter" idx="12"/>
          </p:nvPr>
        </p:nvSpPr>
        <p:spPr/>
        <p:txBody>
          <a:bodyPr>
            <a:normAutofit lnSpcReduction="10000"/>
          </a:bodyPr>
          <a:lstStyle/>
          <a:p>
            <a:r>
              <a:rPr lang="nl-NL" dirty="0"/>
              <a:t>Yayun Zhang</a:t>
            </a:r>
          </a:p>
        </p:txBody>
      </p:sp>
    </p:spTree>
    <p:extLst>
      <p:ext uri="{BB962C8B-B14F-4D97-AF65-F5344CB8AC3E}">
        <p14:creationId xmlns:p14="http://schemas.microsoft.com/office/powerpoint/2010/main" val="3972227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518095"/>
            <a:ext cx="11116008" cy="1056128"/>
          </a:xfrm>
        </p:spPr>
        <p:txBody>
          <a:bodyPr/>
          <a:lstStyle/>
          <a:p>
            <a:pPr algn="just"/>
            <a:r>
              <a:rPr lang="en-US" dirty="0"/>
              <a:t>Purpose of the Committee</a:t>
            </a:r>
          </a:p>
        </p:txBody>
      </p:sp>
      <p:sp>
        <p:nvSpPr>
          <p:cNvPr id="3" name="Text Placeholder 2"/>
          <p:cNvSpPr>
            <a:spLocks noGrp="1"/>
          </p:cNvSpPr>
          <p:nvPr>
            <p:ph type="body" sz="quarter" idx="16"/>
          </p:nvPr>
        </p:nvSpPr>
        <p:spPr/>
        <p:txBody>
          <a:bodyPr/>
          <a:lstStyle/>
          <a:p>
            <a:r>
              <a:rPr lang="en-US" dirty="0"/>
              <a:t>MPI GENERAL STAFF MEETING DECEMBER 17, 2024</a:t>
            </a:r>
            <a:endParaRPr lang="nl-NL" dirty="0"/>
          </a:p>
        </p:txBody>
      </p:sp>
      <p:sp>
        <p:nvSpPr>
          <p:cNvPr id="21" name="Text Placeholder 3">
            <a:extLst>
              <a:ext uri="{FF2B5EF4-FFF2-40B4-BE49-F238E27FC236}">
                <a16:creationId xmlns:a16="http://schemas.microsoft.com/office/drawing/2014/main" id="{5F4B0EC5-7F34-F043-88D5-78362A7D7399}"/>
              </a:ext>
            </a:extLst>
          </p:cNvPr>
          <p:cNvSpPr>
            <a:spLocks noGrp="1"/>
          </p:cNvSpPr>
          <p:nvPr>
            <p:ph type="body" sz="quarter" idx="17"/>
          </p:nvPr>
        </p:nvSpPr>
        <p:spPr>
          <a:xfrm>
            <a:off x="728661" y="1574223"/>
            <a:ext cx="10053069" cy="4198938"/>
          </a:xfrm>
        </p:spPr>
        <p:txBody>
          <a:bodyPr>
            <a:normAutofit/>
          </a:bodyPr>
          <a:lstStyle/>
          <a:p>
            <a:endParaRPr lang="en-US" sz="2400" dirty="0"/>
          </a:p>
          <a:p>
            <a:pPr marL="342900" indent="-342900">
              <a:buFont typeface="Arial" panose="020B0604020202020204" pitchFamily="34" charset="0"/>
              <a:buChar char="•"/>
            </a:pPr>
            <a:r>
              <a:rPr lang="en-US" sz="2400" dirty="0"/>
              <a:t>Forge connections between research staff members across departments (e.g., organizing social events or workshops).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Provide support for research staff members with issues that are broader than those that can be addressed within their department (e.g., administration issues, training opportunities, or career planning). </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External staff representative represents the scientific staff of our institute at MPG-wide meetings</a:t>
            </a:r>
            <a:endParaRPr lang="en-US" sz="2400" dirty="0"/>
          </a:p>
        </p:txBody>
      </p:sp>
    </p:spTree>
    <p:extLst>
      <p:ext uri="{BB962C8B-B14F-4D97-AF65-F5344CB8AC3E}">
        <p14:creationId xmlns:p14="http://schemas.microsoft.com/office/powerpoint/2010/main" val="3272070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28662" y="518095"/>
            <a:ext cx="11116008" cy="1056128"/>
          </a:xfrm>
        </p:spPr>
        <p:txBody>
          <a:bodyPr/>
          <a:lstStyle/>
          <a:p>
            <a:pPr algn="just"/>
            <a:r>
              <a:rPr lang="en-US" dirty="0"/>
              <a:t>Research Staff Committee Representatives</a:t>
            </a:r>
          </a:p>
        </p:txBody>
      </p:sp>
      <p:sp>
        <p:nvSpPr>
          <p:cNvPr id="3" name="Text Placeholder 2"/>
          <p:cNvSpPr>
            <a:spLocks noGrp="1"/>
          </p:cNvSpPr>
          <p:nvPr>
            <p:ph type="body" sz="quarter" idx="16"/>
          </p:nvPr>
        </p:nvSpPr>
        <p:spPr/>
        <p:txBody>
          <a:bodyPr/>
          <a:lstStyle/>
          <a:p>
            <a:r>
              <a:rPr lang="en-US" dirty="0"/>
              <a:t>MPI GENERAL STAFF MEETING DECEMBER 17, 2024</a:t>
            </a:r>
            <a:endParaRPr lang="nl-NL" dirty="0"/>
          </a:p>
        </p:txBody>
      </p:sp>
      <p:sp>
        <p:nvSpPr>
          <p:cNvPr id="5" name="Rectangle 4"/>
          <p:cNvSpPr/>
          <p:nvPr/>
        </p:nvSpPr>
        <p:spPr>
          <a:xfrm>
            <a:off x="8236313" y="3253056"/>
            <a:ext cx="199317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Nienke Rulkens-Dijkstra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Research Support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black"/>
                </a:solidFill>
                <a:effectLst/>
                <a:uLnTx/>
                <a:uFillTx/>
                <a:latin typeface="Calibri" panose="020F0502020204030204"/>
                <a:ea typeface="+mn-ea"/>
                <a:cs typeface="+mn-cs"/>
              </a:rPr>
              <a:t>LaDD</a:t>
            </a:r>
            <a:endPar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19" y="1265734"/>
            <a:ext cx="2281760" cy="1944001"/>
          </a:xfrm>
          <a:prstGeom prst="rect">
            <a:avLst/>
          </a:prstGeom>
        </p:spPr>
      </p:pic>
      <p:pic>
        <p:nvPicPr>
          <p:cNvPr id="7" name="Picture 6">
            <a:extLst>
              <a:ext uri="{FF2B5EF4-FFF2-40B4-BE49-F238E27FC236}">
                <a16:creationId xmlns:a16="http://schemas.microsoft.com/office/drawing/2014/main" id="{B0B4C614-021B-9744-832D-CFCEB7D9F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716" y="1265735"/>
            <a:ext cx="2285690" cy="1944842"/>
          </a:xfrm>
          <a:prstGeom prst="rect">
            <a:avLst/>
          </a:prstGeom>
        </p:spPr>
      </p:pic>
      <p:sp>
        <p:nvSpPr>
          <p:cNvPr id="14" name="Rectangle 13">
            <a:extLst>
              <a:ext uri="{FF2B5EF4-FFF2-40B4-BE49-F238E27FC236}">
                <a16:creationId xmlns:a16="http://schemas.microsoft.com/office/drawing/2014/main" id="{76501DB0-8621-9642-B79D-0376DD241B03}"/>
              </a:ext>
            </a:extLst>
          </p:cNvPr>
          <p:cNvSpPr/>
          <p:nvPr/>
        </p:nvSpPr>
        <p:spPr>
          <a:xfrm>
            <a:off x="1687503" y="3231535"/>
            <a:ext cx="187760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Yayun Zhang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(Chair)</a:t>
            </a:r>
            <a:endPar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Research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black"/>
                </a:solidFill>
                <a:effectLst/>
                <a:uLnTx/>
                <a:uFillTx/>
                <a:latin typeface="Calibri" panose="020F0502020204030204"/>
                <a:ea typeface="+mn-ea"/>
                <a:cs typeface="+mn-cs"/>
              </a:rPr>
              <a:t>LaDD</a:t>
            </a:r>
            <a:endPar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B389A11-6B88-614E-9D79-97F53D3361A4}"/>
              </a:ext>
            </a:extLst>
          </p:cNvPr>
          <p:cNvSpPr/>
          <p:nvPr/>
        </p:nvSpPr>
        <p:spPr>
          <a:xfrm>
            <a:off x="5244011" y="3233391"/>
            <a:ext cx="174515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Danielle Houwing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Research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L&amp;G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565B436-74C3-419D-A10D-76366175B8F6}"/>
              </a:ext>
            </a:extLst>
          </p:cNvPr>
          <p:cNvSpPr/>
          <p:nvPr/>
        </p:nvSpPr>
        <p:spPr>
          <a:xfrm>
            <a:off x="3449628" y="6011588"/>
            <a:ext cx="19931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Sharice Clough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Research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MLD</a:t>
            </a:r>
          </a:p>
        </p:txBody>
      </p:sp>
      <p:pic>
        <p:nvPicPr>
          <p:cNvPr id="4" name="Picture 2" descr="Sharice Clough portrait">
            <a:extLst>
              <a:ext uri="{FF2B5EF4-FFF2-40B4-BE49-F238E27FC236}">
                <a16:creationId xmlns:a16="http://schemas.microsoft.com/office/drawing/2014/main" id="{2DAFD38C-9909-43C8-B40E-D438791EB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841" y="4004263"/>
            <a:ext cx="2282749" cy="1944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yla McConnell portrait">
            <a:extLst>
              <a:ext uri="{FF2B5EF4-FFF2-40B4-BE49-F238E27FC236}">
                <a16:creationId xmlns:a16="http://schemas.microsoft.com/office/drawing/2014/main" id="{90F8204D-1EAB-43EB-9107-DB818A139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885" y="4005104"/>
            <a:ext cx="2281762" cy="19440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4CB40DE-1230-4675-8DDA-78FFB6F913BF}"/>
              </a:ext>
            </a:extLst>
          </p:cNvPr>
          <p:cNvSpPr/>
          <p:nvPr/>
        </p:nvSpPr>
        <p:spPr>
          <a:xfrm>
            <a:off x="6732179" y="5983715"/>
            <a:ext cx="19931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Kyla McConnell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Research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black"/>
                </a:solidFill>
                <a:effectLst/>
                <a:uLnTx/>
                <a:uFillTx/>
                <a:latin typeface="Calibri" panose="020F0502020204030204"/>
                <a:ea typeface="+mn-ea"/>
                <a:cs typeface="+mn-cs"/>
              </a:rPr>
              <a:t>PoL</a:t>
            </a:r>
            <a:endPar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Danielle Houwing">
            <a:extLst>
              <a:ext uri="{FF2B5EF4-FFF2-40B4-BE49-F238E27FC236}">
                <a16:creationId xmlns:a16="http://schemas.microsoft.com/office/drawing/2014/main" id="{9648B54E-5510-4FA4-B285-1EC389643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2903" y="1247194"/>
            <a:ext cx="2294619" cy="195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799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pinimg.com/originals/12/4d/e3/124de3d1b5e12f1d8fcec1685e634361.gif">
            <a:extLst>
              <a:ext uri="{FF2B5EF4-FFF2-40B4-BE49-F238E27FC236}">
                <a16:creationId xmlns:a16="http://schemas.microsoft.com/office/drawing/2014/main" id="{779D5590-52ED-4B12-B29F-2D429341A0B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4772" y="1742243"/>
            <a:ext cx="7221107" cy="4354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21D9F9D-D705-4F8D-B343-3B415DED250D}"/>
              </a:ext>
            </a:extLst>
          </p:cNvPr>
          <p:cNvSpPr>
            <a:spLocks noGrp="1"/>
          </p:cNvSpPr>
          <p:nvPr>
            <p:ph type="body" sz="quarter" idx="14"/>
          </p:nvPr>
        </p:nvSpPr>
        <p:spPr>
          <a:xfrm>
            <a:off x="728662" y="761279"/>
            <a:ext cx="8167688" cy="1056128"/>
          </a:xfrm>
        </p:spPr>
        <p:txBody>
          <a:bodyPr/>
          <a:lstStyle/>
          <a:p>
            <a:r>
              <a:rPr lang="en-US" dirty="0"/>
              <a:t>External Representatives</a:t>
            </a:r>
          </a:p>
        </p:txBody>
      </p:sp>
      <p:sp>
        <p:nvSpPr>
          <p:cNvPr id="3" name="Text Placeholder 2">
            <a:extLst>
              <a:ext uri="{FF2B5EF4-FFF2-40B4-BE49-F238E27FC236}">
                <a16:creationId xmlns:a16="http://schemas.microsoft.com/office/drawing/2014/main" id="{AFEA1719-1DE9-4F78-8C46-2DDA412FA1F7}"/>
              </a:ext>
            </a:extLst>
          </p:cNvPr>
          <p:cNvSpPr>
            <a:spLocks noGrp="1"/>
          </p:cNvSpPr>
          <p:nvPr>
            <p:ph type="body" sz="quarter" idx="16"/>
          </p:nvPr>
        </p:nvSpPr>
        <p:spPr/>
        <p:txBody>
          <a:bodyPr/>
          <a:lstStyle/>
          <a:p>
            <a:r>
              <a:rPr lang="en-US" dirty="0"/>
              <a:t>MPI GENERAL STAFF MEETING DECEMBER 17, 2024</a:t>
            </a:r>
            <a:endParaRPr lang="nl-NL" dirty="0"/>
          </a:p>
        </p:txBody>
      </p:sp>
      <p:sp>
        <p:nvSpPr>
          <p:cNvPr id="5" name="Rectangle 4">
            <a:extLst>
              <a:ext uri="{FF2B5EF4-FFF2-40B4-BE49-F238E27FC236}">
                <a16:creationId xmlns:a16="http://schemas.microsoft.com/office/drawing/2014/main" id="{C9C564D2-AF94-4824-A428-828BFD962359}"/>
              </a:ext>
            </a:extLst>
          </p:cNvPr>
          <p:cNvSpPr/>
          <p:nvPr/>
        </p:nvSpPr>
        <p:spPr>
          <a:xfrm>
            <a:off x="1800009" y="4931758"/>
            <a:ext cx="268224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Anna Mai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External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230A6C6-1C3D-4324-8486-461454B257BE}"/>
              </a:ext>
            </a:extLst>
          </p:cNvPr>
          <p:cNvSpPr/>
          <p:nvPr/>
        </p:nvSpPr>
        <p:spPr>
          <a:xfrm>
            <a:off x="1800009" y="2043206"/>
            <a:ext cx="28916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External Staff Representative</a:t>
            </a:r>
          </a:p>
        </p:txBody>
      </p:sp>
      <p:pic>
        <p:nvPicPr>
          <p:cNvPr id="1026" name="Picture 2" descr="Anna Mai">
            <a:extLst>
              <a:ext uri="{FF2B5EF4-FFF2-40B4-BE49-F238E27FC236}">
                <a16:creationId xmlns:a16="http://schemas.microsoft.com/office/drawing/2014/main" id="{745D6A07-8038-4D11-A540-7172FE225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182" y="2568482"/>
            <a:ext cx="2636691" cy="224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344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1D9F9D-D705-4F8D-B343-3B415DED250D}"/>
              </a:ext>
            </a:extLst>
          </p:cNvPr>
          <p:cNvSpPr>
            <a:spLocks noGrp="1"/>
          </p:cNvSpPr>
          <p:nvPr>
            <p:ph type="body" sz="quarter" idx="14"/>
          </p:nvPr>
        </p:nvSpPr>
        <p:spPr>
          <a:xfrm>
            <a:off x="728662" y="761279"/>
            <a:ext cx="8167688" cy="1056128"/>
          </a:xfrm>
        </p:spPr>
        <p:txBody>
          <a:bodyPr/>
          <a:lstStyle/>
          <a:p>
            <a:r>
              <a:rPr lang="en-US" dirty="0"/>
              <a:t>External Representatives</a:t>
            </a:r>
          </a:p>
        </p:txBody>
      </p:sp>
      <p:sp>
        <p:nvSpPr>
          <p:cNvPr id="3" name="Text Placeholder 2">
            <a:extLst>
              <a:ext uri="{FF2B5EF4-FFF2-40B4-BE49-F238E27FC236}">
                <a16:creationId xmlns:a16="http://schemas.microsoft.com/office/drawing/2014/main" id="{AFEA1719-1DE9-4F78-8C46-2DDA412FA1F7}"/>
              </a:ext>
            </a:extLst>
          </p:cNvPr>
          <p:cNvSpPr>
            <a:spLocks noGrp="1"/>
          </p:cNvSpPr>
          <p:nvPr>
            <p:ph type="body" sz="quarter" idx="16"/>
          </p:nvPr>
        </p:nvSpPr>
        <p:spPr/>
        <p:txBody>
          <a:bodyPr/>
          <a:lstStyle/>
          <a:p>
            <a:r>
              <a:rPr lang="en-US" dirty="0"/>
              <a:t>MPI GENERAL STAFF MEETING DECEMBER 17, 2024</a:t>
            </a:r>
            <a:endParaRPr lang="nl-NL" dirty="0"/>
          </a:p>
        </p:txBody>
      </p:sp>
      <p:sp>
        <p:nvSpPr>
          <p:cNvPr id="5" name="Rectangle 4">
            <a:extLst>
              <a:ext uri="{FF2B5EF4-FFF2-40B4-BE49-F238E27FC236}">
                <a16:creationId xmlns:a16="http://schemas.microsoft.com/office/drawing/2014/main" id="{C9C564D2-AF94-4824-A428-828BFD962359}"/>
              </a:ext>
            </a:extLst>
          </p:cNvPr>
          <p:cNvSpPr/>
          <p:nvPr/>
        </p:nvSpPr>
        <p:spPr>
          <a:xfrm>
            <a:off x="1800009" y="4931758"/>
            <a:ext cx="268224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Anna Mai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External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1F9634C-6588-4129-9D9F-87480170BB55}"/>
              </a:ext>
            </a:extLst>
          </p:cNvPr>
          <p:cNvSpPr/>
          <p:nvPr/>
        </p:nvSpPr>
        <p:spPr>
          <a:xfrm>
            <a:off x="6349653" y="4970817"/>
            <a:ext cx="322326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Sergio Miguel Pereira Soares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PostdocNet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External Rep.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Sergio Miguel Pereira Soares">
            <a:extLst>
              <a:ext uri="{FF2B5EF4-FFF2-40B4-BE49-F238E27FC236}">
                <a16:creationId xmlns:a16="http://schemas.microsoft.com/office/drawing/2014/main" id="{26714B6D-5401-44B1-9E4A-B2C695635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938" y="2568482"/>
            <a:ext cx="2636691" cy="22463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230A6C6-1C3D-4324-8486-461454B257BE}"/>
              </a:ext>
            </a:extLst>
          </p:cNvPr>
          <p:cNvSpPr/>
          <p:nvPr/>
        </p:nvSpPr>
        <p:spPr>
          <a:xfrm>
            <a:off x="1800009" y="2043206"/>
            <a:ext cx="28916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External Staff Representative</a:t>
            </a:r>
          </a:p>
        </p:txBody>
      </p:sp>
      <p:sp>
        <p:nvSpPr>
          <p:cNvPr id="11" name="Rectangle 10">
            <a:extLst>
              <a:ext uri="{FF2B5EF4-FFF2-40B4-BE49-F238E27FC236}">
                <a16:creationId xmlns:a16="http://schemas.microsoft.com/office/drawing/2014/main" id="{571A8E76-8EE1-45BC-A830-E56683EA0D66}"/>
              </a:ext>
            </a:extLst>
          </p:cNvPr>
          <p:cNvSpPr/>
          <p:nvPr/>
        </p:nvSpPr>
        <p:spPr>
          <a:xfrm>
            <a:off x="6239486" y="2043206"/>
            <a:ext cx="36180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PostdocNet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External Representative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Anna Mai">
            <a:extLst>
              <a:ext uri="{FF2B5EF4-FFF2-40B4-BE49-F238E27FC236}">
                <a16:creationId xmlns:a16="http://schemas.microsoft.com/office/drawing/2014/main" id="{745D6A07-8038-4D11-A540-7172FE225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182" y="2568482"/>
            <a:ext cx="2636691" cy="224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425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52F38-8747-408E-9AB6-983B2FD31A47}"/>
              </a:ext>
            </a:extLst>
          </p:cNvPr>
          <p:cNvSpPr>
            <a:spLocks noGrp="1"/>
          </p:cNvSpPr>
          <p:nvPr>
            <p:ph type="body" sz="quarter" idx="14"/>
          </p:nvPr>
        </p:nvSpPr>
        <p:spPr/>
        <p:txBody>
          <a:bodyPr/>
          <a:lstStyle/>
          <a:p>
            <a:r>
              <a:rPr lang="en-US" dirty="0"/>
              <a:t>Postdoc council representatives</a:t>
            </a:r>
          </a:p>
        </p:txBody>
      </p:sp>
      <p:sp>
        <p:nvSpPr>
          <p:cNvPr id="3" name="Text Placeholder 2">
            <a:extLst>
              <a:ext uri="{FF2B5EF4-FFF2-40B4-BE49-F238E27FC236}">
                <a16:creationId xmlns:a16="http://schemas.microsoft.com/office/drawing/2014/main" id="{CF332161-8877-4B54-A9D9-8705854B0B4F}"/>
              </a:ext>
            </a:extLst>
          </p:cNvPr>
          <p:cNvSpPr>
            <a:spLocks noGrp="1"/>
          </p:cNvSpPr>
          <p:nvPr>
            <p:ph type="body" sz="quarter" idx="16"/>
          </p:nvPr>
        </p:nvSpPr>
        <p:spPr/>
        <p:txBody>
          <a:bodyPr/>
          <a:lstStyle/>
          <a:p>
            <a:r>
              <a:rPr lang="en-US" dirty="0"/>
              <a:t>MPI GENERAL STAFF MEETING DECEMBER 17, 2024</a:t>
            </a:r>
            <a:endParaRPr lang="nl-NL" dirty="0"/>
          </a:p>
        </p:txBody>
      </p:sp>
      <p:sp>
        <p:nvSpPr>
          <p:cNvPr id="4" name="Text Placeholder 3">
            <a:extLst>
              <a:ext uri="{FF2B5EF4-FFF2-40B4-BE49-F238E27FC236}">
                <a16:creationId xmlns:a16="http://schemas.microsoft.com/office/drawing/2014/main" id="{94C2D404-05E8-4CFD-8F11-B6CA0F4CCCCE}"/>
              </a:ext>
            </a:extLst>
          </p:cNvPr>
          <p:cNvSpPr>
            <a:spLocks noGrp="1"/>
          </p:cNvSpPr>
          <p:nvPr>
            <p:ph type="body" sz="quarter" idx="17"/>
          </p:nvPr>
        </p:nvSpPr>
        <p:spPr>
          <a:xfrm>
            <a:off x="3404680" y="1945372"/>
            <a:ext cx="8167688" cy="4198938"/>
          </a:xfrm>
        </p:spPr>
        <p:txBody>
          <a:bodyPr>
            <a:normAutofit/>
          </a:bodyPr>
          <a:lstStyle/>
          <a:p>
            <a:r>
              <a:rPr lang="en-US" dirty="0"/>
              <a:t>Each Donders center has postdoc representatives who aim to assist with the postdoc life at the Donders Institute:</a:t>
            </a:r>
          </a:p>
          <a:p>
            <a:endParaRPr lang="nl-NL" dirty="0"/>
          </a:p>
          <a:p>
            <a:endParaRPr lang="en-US" dirty="0"/>
          </a:p>
          <a:p>
            <a:r>
              <a:rPr lang="en-US" dirty="0"/>
              <a:t>DCC: Dominika </a:t>
            </a:r>
            <a:r>
              <a:rPr lang="en-US" dirty="0" err="1"/>
              <a:t>Radziun</a:t>
            </a:r>
            <a:r>
              <a:rPr lang="en-US" dirty="0"/>
              <a:t>, Tilman Stephani</a:t>
            </a:r>
          </a:p>
          <a:p>
            <a:r>
              <a:rPr lang="en-US" dirty="0"/>
              <a:t>DCCN: Anouk van der Heide (chair), Nico </a:t>
            </a:r>
            <a:r>
              <a:rPr lang="en-US" dirty="0" err="1"/>
              <a:t>Adelhöfer</a:t>
            </a:r>
            <a:r>
              <a:rPr lang="en-US" dirty="0"/>
              <a:t>, </a:t>
            </a:r>
            <a:r>
              <a:rPr lang="en-US" dirty="0" err="1"/>
              <a:t>Yamil</a:t>
            </a:r>
            <a:r>
              <a:rPr lang="en-US" dirty="0"/>
              <a:t> Vidal</a:t>
            </a:r>
          </a:p>
          <a:p>
            <a:r>
              <a:rPr lang="en-US" dirty="0"/>
              <a:t>DCMN: </a:t>
            </a:r>
            <a:r>
              <a:rPr lang="en-US" dirty="0" err="1"/>
              <a:t>Barbora</a:t>
            </a:r>
            <a:r>
              <a:rPr lang="en-US" dirty="0"/>
              <a:t> </a:t>
            </a:r>
            <a:r>
              <a:rPr lang="en-US" dirty="0" err="1"/>
              <a:t>Rehak-Buckova</a:t>
            </a:r>
            <a:r>
              <a:rPr lang="en-US" dirty="0"/>
              <a:t>, Charlotte </a:t>
            </a:r>
            <a:r>
              <a:rPr lang="en-US" dirty="0" err="1"/>
              <a:t>Fraza</a:t>
            </a:r>
            <a:r>
              <a:rPr lang="en-US" dirty="0"/>
              <a:t>, </a:t>
            </a:r>
            <a:r>
              <a:rPr lang="en-US" dirty="0" err="1"/>
              <a:t>Mireia</a:t>
            </a:r>
            <a:r>
              <a:rPr lang="en-US" dirty="0"/>
              <a:t> Coll-</a:t>
            </a:r>
            <a:r>
              <a:rPr lang="en-US" dirty="0" err="1"/>
              <a:t>Tané</a:t>
            </a:r>
            <a:endParaRPr lang="en-US" dirty="0"/>
          </a:p>
          <a:p>
            <a:r>
              <a:rPr lang="en-US" dirty="0"/>
              <a:t>DCN: Abdelrahman Rayan</a:t>
            </a:r>
          </a:p>
          <a:p>
            <a:r>
              <a:rPr lang="en-US" dirty="0">
                <a:highlight>
                  <a:srgbClr val="FFFF00"/>
                </a:highlight>
              </a:rPr>
              <a:t>MPI: Danielle Houwing</a:t>
            </a:r>
          </a:p>
        </p:txBody>
      </p:sp>
      <p:sp>
        <p:nvSpPr>
          <p:cNvPr id="5" name="Rectangle 4">
            <a:extLst>
              <a:ext uri="{FF2B5EF4-FFF2-40B4-BE49-F238E27FC236}">
                <a16:creationId xmlns:a16="http://schemas.microsoft.com/office/drawing/2014/main" id="{E6AEA878-50BC-40A6-8907-C7FB2E8EA85D}"/>
              </a:ext>
            </a:extLst>
          </p:cNvPr>
          <p:cNvSpPr/>
          <p:nvPr/>
        </p:nvSpPr>
        <p:spPr>
          <a:xfrm>
            <a:off x="8797242" y="5118770"/>
            <a:ext cx="2232312"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Danielle Houwing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Research </a:t>
            </a:r>
            <a:r>
              <a:rPr kumimoji="0" lang="nl-NL" sz="1600" b="0" i="0" u="none" strike="noStrike" kern="1200" cap="none" spc="0" normalizeH="0" baseline="0" noProof="0" dirty="0" err="1">
                <a:ln>
                  <a:noFill/>
                </a:ln>
                <a:solidFill>
                  <a:prstClr val="black"/>
                </a:solidFill>
                <a:effectLst/>
                <a:uLnTx/>
                <a:uFillTx/>
                <a:latin typeface="Calibri" panose="020F0502020204030204"/>
                <a:ea typeface="+mn-ea"/>
                <a:cs typeface="+mn-cs"/>
              </a:rPr>
              <a:t>Staff</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 Rep.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L&amp;G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Danielle Houwing">
            <a:extLst>
              <a:ext uri="{FF2B5EF4-FFF2-40B4-BE49-F238E27FC236}">
                <a16:creationId xmlns:a16="http://schemas.microsoft.com/office/drawing/2014/main" id="{1EBA0973-93EC-44F9-A4FC-8D23A7AA3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976" y="4509201"/>
            <a:ext cx="2257266" cy="1923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776495-519F-4B4A-93F8-3657FC08862C}"/>
              </a:ext>
            </a:extLst>
          </p:cNvPr>
          <p:cNvPicPr>
            <a:picLocks noChangeAspect="1"/>
          </p:cNvPicPr>
          <p:nvPr/>
        </p:nvPicPr>
        <p:blipFill rotWithShape="1">
          <a:blip r:embed="rId4">
            <a:extLst>
              <a:ext uri="{28A0092B-C50C-407E-A947-70E740481C1C}">
                <a14:useLocalDpi xmlns:a14="http://schemas.microsoft.com/office/drawing/2010/main" val="0"/>
              </a:ext>
            </a:extLst>
          </a:blip>
          <a:srcRect t="33695" r="64916"/>
          <a:stretch/>
        </p:blipFill>
        <p:spPr>
          <a:xfrm>
            <a:off x="484431" y="2692950"/>
            <a:ext cx="2705202" cy="2560284"/>
          </a:xfrm>
          <a:prstGeom prst="rect">
            <a:avLst/>
          </a:prstGeom>
        </p:spPr>
      </p:pic>
      <p:sp>
        <p:nvSpPr>
          <p:cNvPr id="8" name="Rectangle 7">
            <a:extLst>
              <a:ext uri="{FF2B5EF4-FFF2-40B4-BE49-F238E27FC236}">
                <a16:creationId xmlns:a16="http://schemas.microsoft.com/office/drawing/2014/main" id="{5D68A6EB-DFE4-48E7-B948-B6D3287D3A51}"/>
              </a:ext>
            </a:extLst>
          </p:cNvPr>
          <p:cNvSpPr/>
          <p:nvPr/>
        </p:nvSpPr>
        <p:spPr>
          <a:xfrm>
            <a:off x="753616" y="1923914"/>
            <a:ext cx="25050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MPI is a full member of Donders Institute</a:t>
            </a:r>
          </a:p>
        </p:txBody>
      </p:sp>
    </p:spTree>
    <p:extLst>
      <p:ext uri="{BB962C8B-B14F-4D97-AF65-F5344CB8AC3E}">
        <p14:creationId xmlns:p14="http://schemas.microsoft.com/office/powerpoint/2010/main" val="774896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2B34B-6CA8-41DD-B954-31D9D15AAAF3}"/>
              </a:ext>
            </a:extLst>
          </p:cNvPr>
          <p:cNvSpPr>
            <a:spLocks noGrp="1"/>
          </p:cNvSpPr>
          <p:nvPr>
            <p:ph type="body" sz="quarter" idx="14"/>
          </p:nvPr>
        </p:nvSpPr>
        <p:spPr>
          <a:xfrm>
            <a:off x="728662" y="601222"/>
            <a:ext cx="8167688" cy="1056128"/>
          </a:xfrm>
        </p:spPr>
        <p:txBody>
          <a:bodyPr/>
          <a:lstStyle/>
          <a:p>
            <a:r>
              <a:rPr lang="en-US" dirty="0"/>
              <a:t>Postdoc council member wanted!</a:t>
            </a:r>
            <a:r>
              <a:rPr lang="en-US" b="1" dirty="0"/>
              <a:t> </a:t>
            </a:r>
            <a:endParaRPr lang="en-US" dirty="0"/>
          </a:p>
        </p:txBody>
      </p:sp>
      <p:sp>
        <p:nvSpPr>
          <p:cNvPr id="3" name="Text Placeholder 2">
            <a:extLst>
              <a:ext uri="{FF2B5EF4-FFF2-40B4-BE49-F238E27FC236}">
                <a16:creationId xmlns:a16="http://schemas.microsoft.com/office/drawing/2014/main" id="{CF8001E5-7FD6-4C58-B166-C00960D1787C}"/>
              </a:ext>
            </a:extLst>
          </p:cNvPr>
          <p:cNvSpPr>
            <a:spLocks noGrp="1"/>
          </p:cNvSpPr>
          <p:nvPr>
            <p:ph type="body" sz="quarter" idx="16"/>
          </p:nvPr>
        </p:nvSpPr>
        <p:spPr/>
        <p:txBody>
          <a:bodyPr/>
          <a:lstStyle/>
          <a:p>
            <a:r>
              <a:rPr lang="en-US" dirty="0"/>
              <a:t>MPI GENERAL STAFF MEETING DECEMBER 17, 2024</a:t>
            </a:r>
            <a:endParaRPr lang="nl-NL" dirty="0"/>
          </a:p>
        </p:txBody>
      </p:sp>
      <p:sp>
        <p:nvSpPr>
          <p:cNvPr id="4" name="Text Placeholder 3">
            <a:extLst>
              <a:ext uri="{FF2B5EF4-FFF2-40B4-BE49-F238E27FC236}">
                <a16:creationId xmlns:a16="http://schemas.microsoft.com/office/drawing/2014/main" id="{E6B3C78D-DF44-413A-A4EB-80A116DE6104}"/>
              </a:ext>
            </a:extLst>
          </p:cNvPr>
          <p:cNvSpPr>
            <a:spLocks noGrp="1"/>
          </p:cNvSpPr>
          <p:nvPr>
            <p:ph type="body" sz="quarter" idx="17"/>
          </p:nvPr>
        </p:nvSpPr>
        <p:spPr>
          <a:xfrm>
            <a:off x="728661" y="1790700"/>
            <a:ext cx="8726837" cy="4198938"/>
          </a:xfrm>
        </p:spPr>
        <p:txBody>
          <a:bodyPr/>
          <a:lstStyle/>
          <a:p>
            <a:r>
              <a:rPr lang="en-US" dirty="0"/>
              <a:t>The postdoc council of the Donders institute is looking </a:t>
            </a:r>
            <a:r>
              <a:rPr lang="en-US" b="1" dirty="0"/>
              <a:t>for a second postdoc council member representing the MPI. </a:t>
            </a:r>
            <a:r>
              <a:rPr lang="en-US" dirty="0"/>
              <a:t>The postdoc council organizes (social) events and activities for postdocs Donders-wide (Postdoc Ponders). </a:t>
            </a:r>
          </a:p>
          <a:p>
            <a:endParaRPr lang="en-US" dirty="0"/>
          </a:p>
          <a:p>
            <a:r>
              <a:rPr lang="en-US" dirty="0"/>
              <a:t>They meet monthly to plan upcoming events and to discuss ongoing postdoc related matters. Interested? Send an email to: </a:t>
            </a:r>
            <a:r>
              <a:rPr lang="en-US" dirty="0">
                <a:hlinkClick r:id="rId2"/>
              </a:rPr>
              <a:t>RSC@mpi.nl</a:t>
            </a:r>
            <a:endParaRPr lang="en-US" dirty="0"/>
          </a:p>
        </p:txBody>
      </p:sp>
      <p:pic>
        <p:nvPicPr>
          <p:cNvPr id="5" name="Picture 4">
            <a:extLst>
              <a:ext uri="{FF2B5EF4-FFF2-40B4-BE49-F238E27FC236}">
                <a16:creationId xmlns:a16="http://schemas.microsoft.com/office/drawing/2014/main" id="{2B81CABE-D7A1-4F2A-8F2C-06064449302E}"/>
              </a:ext>
            </a:extLst>
          </p:cNvPr>
          <p:cNvPicPr>
            <a:picLocks noChangeAspect="1"/>
          </p:cNvPicPr>
          <p:nvPr/>
        </p:nvPicPr>
        <p:blipFill>
          <a:blip r:embed="rId3"/>
          <a:stretch>
            <a:fillRect/>
          </a:stretch>
        </p:blipFill>
        <p:spPr>
          <a:xfrm>
            <a:off x="3214451" y="4477333"/>
            <a:ext cx="7660060" cy="1974724"/>
          </a:xfrm>
          <a:prstGeom prst="rect">
            <a:avLst/>
          </a:prstGeom>
        </p:spPr>
      </p:pic>
      <p:pic>
        <p:nvPicPr>
          <p:cNvPr id="2052" name="Picture 4" descr="17,100+ Help Wanted Sign Stock Photos, Pictures &amp; Royalty-Free Images -  iStock | Now hiring sign, Join our team, Hiring">
            <a:extLst>
              <a:ext uri="{FF2B5EF4-FFF2-40B4-BE49-F238E27FC236}">
                <a16:creationId xmlns:a16="http://schemas.microsoft.com/office/drawing/2014/main" id="{BCD984CF-29F6-40D6-9F28-4AE5E6D751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48"/>
          <a:stretch/>
        </p:blipFill>
        <p:spPr bwMode="auto">
          <a:xfrm>
            <a:off x="9312965" y="810384"/>
            <a:ext cx="2782957" cy="361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4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PhD representatives – who are we?</a:t>
            </a:r>
            <a:endParaRPr lang="nl-NL" dirty="0"/>
          </a:p>
        </p:txBody>
      </p:sp>
      <p:sp>
        <p:nvSpPr>
          <p:cNvPr id="3" name="Text Placeholder 2"/>
          <p:cNvSpPr>
            <a:spLocks noGrp="1"/>
          </p:cNvSpPr>
          <p:nvPr>
            <p:ph type="body" sz="quarter" idx="16"/>
          </p:nvPr>
        </p:nvSpPr>
        <p:spPr/>
        <p:txBody>
          <a:bodyPr/>
          <a:lstStyle/>
          <a:p>
            <a:r>
              <a:rPr lang="en-US" dirty="0"/>
              <a:t>MPI General Staff meeting </a:t>
            </a:r>
            <a:r>
              <a:rPr lang="en-US" dirty="0" err="1"/>
              <a:t>december</a:t>
            </a:r>
            <a:r>
              <a:rPr lang="en-US" dirty="0"/>
              <a:t> 17, 2024</a:t>
            </a:r>
            <a:endParaRPr lang="nl-NL" dirty="0"/>
          </a:p>
        </p:txBody>
      </p:sp>
      <p:sp>
        <p:nvSpPr>
          <p:cNvPr id="4" name="Text Placeholder 3"/>
          <p:cNvSpPr>
            <a:spLocks noGrp="1"/>
          </p:cNvSpPr>
          <p:nvPr>
            <p:ph type="body" sz="quarter" idx="17"/>
          </p:nvPr>
        </p:nvSpPr>
        <p:spPr>
          <a:xfrm>
            <a:off x="629807" y="1823651"/>
            <a:ext cx="10345739" cy="4198938"/>
          </a:xfrm>
        </p:spPr>
        <p:txBody>
          <a:bodyPr/>
          <a:lstStyle/>
          <a:p>
            <a:endParaRPr lang="en-GB" sz="1600" dirty="0"/>
          </a:p>
          <a:p>
            <a:endParaRPr lang="en-GB" dirty="0"/>
          </a:p>
        </p:txBody>
      </p:sp>
      <p:sp>
        <p:nvSpPr>
          <p:cNvPr id="19" name="TextBox 18">
            <a:extLst>
              <a:ext uri="{FF2B5EF4-FFF2-40B4-BE49-F238E27FC236}">
                <a16:creationId xmlns:a16="http://schemas.microsoft.com/office/drawing/2014/main" id="{E64F4C8C-DAC7-4FF6-8DB3-0C545E2FAA63}"/>
              </a:ext>
            </a:extLst>
          </p:cNvPr>
          <p:cNvSpPr txBox="1"/>
          <p:nvPr/>
        </p:nvSpPr>
        <p:spPr bwMode="auto">
          <a:xfrm>
            <a:off x="728662" y="3593109"/>
            <a:ext cx="1051258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r>
              <a:rPr lang="en-US" sz="1400" dirty="0"/>
              <a:t>        Orhun Uluşahin  </a:t>
            </a:r>
            <a:r>
              <a:rPr lang="nl-NL" sz="1400" dirty="0" err="1">
                <a:solidFill>
                  <a:schemeClr val="accent2"/>
                </a:solidFill>
              </a:rPr>
              <a:t>PoL</a:t>
            </a:r>
            <a:r>
              <a:rPr lang="nl-NL" sz="1400" dirty="0"/>
              <a:t> 	       	 Clara Kunst </a:t>
            </a:r>
            <a:r>
              <a:rPr lang="nl-NL" sz="1400" dirty="0">
                <a:solidFill>
                  <a:schemeClr val="accent2"/>
                </a:solidFill>
              </a:rPr>
              <a:t>LaDD </a:t>
            </a:r>
            <a:r>
              <a:rPr lang="nl-NL" sz="1400" dirty="0"/>
              <a:t>	   		</a:t>
            </a:r>
            <a:r>
              <a:rPr lang="nl-NL" sz="1400" dirty="0" err="1"/>
              <a:t>Loïs</a:t>
            </a:r>
            <a:r>
              <a:rPr lang="nl-NL" sz="1400" dirty="0"/>
              <a:t> </a:t>
            </a:r>
            <a:r>
              <a:rPr lang="nl-NL" sz="1400" dirty="0" err="1"/>
              <a:t>Dona</a:t>
            </a:r>
            <a:r>
              <a:rPr lang="nl-NL" sz="1400" dirty="0"/>
              <a:t> </a:t>
            </a:r>
            <a:r>
              <a:rPr lang="nl-NL" sz="1400" dirty="0">
                <a:solidFill>
                  <a:srgbClr val="ED6B06"/>
                </a:solidFill>
              </a:rPr>
              <a:t>MLD</a:t>
            </a:r>
            <a:endParaRPr lang="nl-NL" sz="1400" dirty="0">
              <a:solidFill>
                <a:srgbClr val="ED6B06"/>
              </a:solidFill>
              <a:latin typeface="Arial" charset="0"/>
              <a:cs typeface="Arial" charset="0"/>
            </a:endParaRPr>
          </a:p>
        </p:txBody>
      </p:sp>
      <p:pic>
        <p:nvPicPr>
          <p:cNvPr id="1026" name="Picture 2" descr="Clara Kunst">
            <a:extLst>
              <a:ext uri="{FF2B5EF4-FFF2-40B4-BE49-F238E27FC236}">
                <a16:creationId xmlns:a16="http://schemas.microsoft.com/office/drawing/2014/main" id="{A1A4D003-BEA8-45AE-B929-FA5F0DC81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277" y="1530599"/>
            <a:ext cx="2354305" cy="2005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32414DD-6B23-40B2-B4DF-9DC781A30462}"/>
              </a:ext>
            </a:extLst>
          </p:cNvPr>
          <p:cNvPicPr>
            <a:picLocks noChangeAspect="1"/>
          </p:cNvPicPr>
          <p:nvPr/>
        </p:nvPicPr>
        <p:blipFill>
          <a:blip r:embed="rId4"/>
          <a:stretch>
            <a:fillRect/>
          </a:stretch>
        </p:blipFill>
        <p:spPr>
          <a:xfrm>
            <a:off x="874340" y="1481440"/>
            <a:ext cx="2354306" cy="2005806"/>
          </a:xfrm>
          <a:prstGeom prst="rect">
            <a:avLst/>
          </a:prstGeom>
        </p:spPr>
      </p:pic>
      <p:sp>
        <p:nvSpPr>
          <p:cNvPr id="5" name="TextBox 4">
            <a:extLst>
              <a:ext uri="{FF2B5EF4-FFF2-40B4-BE49-F238E27FC236}">
                <a16:creationId xmlns:a16="http://schemas.microsoft.com/office/drawing/2014/main" id="{E0F23B20-39B5-4977-89CF-F3315C54CCB1}"/>
              </a:ext>
            </a:extLst>
          </p:cNvPr>
          <p:cNvSpPr txBox="1"/>
          <p:nvPr/>
        </p:nvSpPr>
        <p:spPr bwMode="auto">
          <a:xfrm>
            <a:off x="0" y="6450500"/>
            <a:ext cx="236569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sz="2000" b="1" dirty="0">
                <a:latin typeface="Arial" charset="0"/>
                <a:cs typeface="Arial" charset="0"/>
                <a:hlinkClick r:id="rId5"/>
              </a:rPr>
              <a:t>phd-reps@mpi.nl</a:t>
            </a:r>
            <a:endParaRPr lang="en-US" sz="2000" b="1" dirty="0">
              <a:latin typeface="Arial" charset="0"/>
              <a:cs typeface="Arial" charset="0"/>
            </a:endParaRPr>
          </a:p>
        </p:txBody>
      </p:sp>
      <p:pic>
        <p:nvPicPr>
          <p:cNvPr id="2050" name="Picture 2" descr="Danielle Admiraal">
            <a:extLst>
              <a:ext uri="{FF2B5EF4-FFF2-40B4-BE49-F238E27FC236}">
                <a16:creationId xmlns:a16="http://schemas.microsoft.com/office/drawing/2014/main" id="{FE144DE6-450F-4048-A79E-D258DD49C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9042" y="4240507"/>
            <a:ext cx="2120774" cy="18068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0565CF-03C4-45F1-9BA5-CF806D72548D}"/>
              </a:ext>
            </a:extLst>
          </p:cNvPr>
          <p:cNvSpPr/>
          <p:nvPr/>
        </p:nvSpPr>
        <p:spPr>
          <a:xfrm>
            <a:off x="4409042" y="6113944"/>
            <a:ext cx="1987788" cy="523220"/>
          </a:xfrm>
          <a:prstGeom prst="rect">
            <a:avLst/>
          </a:prstGeom>
        </p:spPr>
        <p:txBody>
          <a:bodyPr wrap="none">
            <a:spAutoFit/>
          </a:bodyPr>
          <a:lstStyle/>
          <a:p>
            <a:r>
              <a:rPr lang="nl-NL" sz="1400" dirty="0"/>
              <a:t>Daniëlle Admiraal </a:t>
            </a:r>
            <a:r>
              <a:rPr lang="nl-NL" sz="1400" dirty="0">
                <a:solidFill>
                  <a:schemeClr val="accent2"/>
                </a:solidFill>
              </a:rPr>
              <a:t>L&amp;G</a:t>
            </a:r>
          </a:p>
          <a:p>
            <a:r>
              <a:rPr lang="nl-NL" sz="1400" dirty="0" err="1">
                <a:solidFill>
                  <a:schemeClr val="accent2"/>
                </a:solidFill>
              </a:rPr>
              <a:t>External</a:t>
            </a:r>
            <a:r>
              <a:rPr lang="nl-NL" sz="1400" dirty="0">
                <a:solidFill>
                  <a:schemeClr val="accent2"/>
                </a:solidFill>
              </a:rPr>
              <a:t> PhD rep</a:t>
            </a:r>
            <a:endParaRPr lang="en-GB" sz="1400" dirty="0"/>
          </a:p>
        </p:txBody>
      </p:sp>
      <p:pic>
        <p:nvPicPr>
          <p:cNvPr id="2052" name="Picture 4" descr="Loïs Dona">
            <a:extLst>
              <a:ext uri="{FF2B5EF4-FFF2-40B4-BE49-F238E27FC236}">
                <a16:creationId xmlns:a16="http://schemas.microsoft.com/office/drawing/2014/main" id="{2EA424CB-B2C1-4987-8771-F2751A6D7C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3005" y="1558160"/>
            <a:ext cx="2242916" cy="191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77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BC748-92DA-491E-809D-C8DA5D7DFA7F}"/>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6BAA8235-2CD3-497A-9099-C175FB577717}"/>
              </a:ext>
            </a:extLst>
          </p:cNvPr>
          <p:cNvSpPr>
            <a:spLocks noGrp="1"/>
          </p:cNvSpPr>
          <p:nvPr>
            <p:ph type="body" sz="quarter" idx="16"/>
          </p:nvPr>
        </p:nvSpPr>
        <p:spPr/>
        <p:txBody>
          <a:bodyPr/>
          <a:lstStyle/>
          <a:p>
            <a:r>
              <a:rPr lang="en-US" dirty="0"/>
              <a:t>MPI GENERAL STAFF MEETING DECEMBER 17, 2024</a:t>
            </a:r>
            <a:endParaRPr lang="nl-NL" dirty="0"/>
          </a:p>
        </p:txBody>
      </p:sp>
      <p:sp>
        <p:nvSpPr>
          <p:cNvPr id="5" name="AutoShape 2" descr="https://email.gwdg.de/owa/service.svc/s/GetFileAttachment?id=AQMkAGZhODlmNGQxLTVlMWEtNGY4NS04ZTA4LTc0YjUyZGM3OTRkMQBGAAADQ2WnVaWMVECYInYiykAe8gcA%2FdawtNzwJEGA5FoGfGiZiwAAAgEMAAAA%2FdawtNzwJEGA5FoGfGiZiwACKXZCkAAAAAESABAAecjL3vsbeEeBhZTbGhaeEQ%3D%3D&amp;X-OWA-CANARY=nSiVYDmxYUq1Xy7eMvVHlSB72jiNFN0IzuITac-Y2SrqzmkZyCsSMYY3cpejQ3u13vYrP5UZI1U.&amp;isImagePreview=True">
            <a:extLst>
              <a:ext uri="{FF2B5EF4-FFF2-40B4-BE49-F238E27FC236}">
                <a16:creationId xmlns:a16="http://schemas.microsoft.com/office/drawing/2014/main" id="{A8D952FF-ACFA-4043-B6A6-E392BB1ABA81}"/>
              </a:ext>
            </a:extLst>
          </p:cNvPr>
          <p:cNvSpPr>
            <a:spLocks noChangeAspect="1" noChangeArrowheads="1"/>
          </p:cNvSpPr>
          <p:nvPr/>
        </p:nvSpPr>
        <p:spPr bwMode="auto">
          <a:xfrm>
            <a:off x="1147864" y="-1519136"/>
            <a:ext cx="5100536" cy="51005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6" descr="https://email.gwdg.de/owa/service.svc/s/GetFileAttachment?id=AQMkAGZhODlmNGQxLTVlMWEtNGY4NS04ZTA4LTc0YjUyZGM3OTRkMQBGAAADQ2WnVaWMVECYInYiykAe8gcA%2FdawtNzwJEGA5FoGfGiZiwAAAgEMAAAA%2FdawtNzwJEGA5FoGfGiZiwAB9vphNwAAAAESABAAK1tKJ5sziECCcjHMfgjC%2Bg%3D%3D&amp;X-OWA-CANARY=3pZLIRO3uUOB4WZcOJEN2oC5f2eNFN0IRI4nKNmRRVhEdZNNHTxdvFUXrQKft-4qvlN4-sDZRbI.&amp;isImagePreview=True">
            <a:extLst>
              <a:ext uri="{FF2B5EF4-FFF2-40B4-BE49-F238E27FC236}">
                <a16:creationId xmlns:a16="http://schemas.microsoft.com/office/drawing/2014/main" id="{1C5B6843-7AEB-4ECE-8126-ACA6CB8AE2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1D09AE-7D2B-441E-ABBB-CFE3B39106E8}"/>
              </a:ext>
            </a:extLst>
          </p:cNvPr>
          <p:cNvPicPr>
            <a:picLocks noChangeAspect="1"/>
          </p:cNvPicPr>
          <p:nvPr/>
        </p:nvPicPr>
        <p:blipFill rotWithShape="1">
          <a:blip r:embed="rId3"/>
          <a:srcRect t="43827" r="22613" b="1601"/>
          <a:stretch/>
        </p:blipFill>
        <p:spPr>
          <a:xfrm rot="557191">
            <a:off x="5185084" y="3471285"/>
            <a:ext cx="6375242" cy="2697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9061B717-B009-49A2-9221-428D2218A4B4}"/>
              </a:ext>
            </a:extLst>
          </p:cNvPr>
          <p:cNvPicPr>
            <a:picLocks noChangeAspect="1"/>
          </p:cNvPicPr>
          <p:nvPr/>
        </p:nvPicPr>
        <p:blipFill>
          <a:blip r:embed="rId4"/>
          <a:stretch>
            <a:fillRect/>
          </a:stretch>
        </p:blipFill>
        <p:spPr>
          <a:xfrm rot="252878">
            <a:off x="762208" y="4302068"/>
            <a:ext cx="4131785" cy="1974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87B4B0D8-A19F-4193-B565-536E0498197A}"/>
              </a:ext>
            </a:extLst>
          </p:cNvPr>
          <p:cNvPicPr>
            <a:picLocks noChangeAspect="1"/>
          </p:cNvPicPr>
          <p:nvPr/>
        </p:nvPicPr>
        <p:blipFill>
          <a:blip r:embed="rId5"/>
          <a:stretch>
            <a:fillRect/>
          </a:stretch>
        </p:blipFill>
        <p:spPr>
          <a:xfrm>
            <a:off x="0" y="313200"/>
            <a:ext cx="7660060" cy="1974724"/>
          </a:xfrm>
          <a:prstGeom prst="rect">
            <a:avLst/>
          </a:prstGeom>
        </p:spPr>
      </p:pic>
      <p:pic>
        <p:nvPicPr>
          <p:cNvPr id="9" name="Picture 8">
            <a:extLst>
              <a:ext uri="{FF2B5EF4-FFF2-40B4-BE49-F238E27FC236}">
                <a16:creationId xmlns:a16="http://schemas.microsoft.com/office/drawing/2014/main" id="{D3B38251-78EA-48C5-A2B5-54BF53B9BBAB}"/>
              </a:ext>
            </a:extLst>
          </p:cNvPr>
          <p:cNvPicPr>
            <a:picLocks noChangeAspect="1"/>
          </p:cNvPicPr>
          <p:nvPr/>
        </p:nvPicPr>
        <p:blipFill rotWithShape="1">
          <a:blip r:embed="rId6"/>
          <a:srcRect t="62419"/>
          <a:stretch/>
        </p:blipFill>
        <p:spPr>
          <a:xfrm rot="232779">
            <a:off x="486280" y="2618475"/>
            <a:ext cx="6474913" cy="1119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4" descr="17,100+ Help Wanted Sign Stock Photos, Pictures &amp; Royalty-Free Images -  iStock | Now hiring sign, Join our team, Hiring">
            <a:extLst>
              <a:ext uri="{FF2B5EF4-FFF2-40B4-BE49-F238E27FC236}">
                <a16:creationId xmlns:a16="http://schemas.microsoft.com/office/drawing/2014/main" id="{27CEABAC-D78F-4683-84E3-5061E7699D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4" b="89706" l="23077" r="91806">
                        <a14:foregroundMark x1="49666" y1="27614" x2="51003" y2="35131"/>
                        <a14:foregroundMark x1="30769" y1="33660" x2="23411" y2="34314"/>
                        <a14:foregroundMark x1="37458" y1="44444" x2="37124" y2="47386"/>
                        <a14:foregroundMark x1="42809" y1="44118" x2="42809" y2="44118"/>
                        <a14:foregroundMark x1="39465" y1="29085" x2="39130" y2="31536"/>
                        <a14:foregroundMark x1="41973" y1="27451" x2="42308" y2="29575"/>
                        <a14:foregroundMark x1="50502" y1="44444" x2="50502" y2="46895"/>
                        <a14:foregroundMark x1="54682" y1="45588" x2="56020" y2="47386"/>
                        <a14:foregroundMark x1="41639" y1="55392" x2="41639" y2="57353"/>
                        <a14:foregroundMark x1="46990" y1="54412" x2="46823" y2="56863"/>
                        <a14:foregroundMark x1="53010" y1="29248" x2="53010" y2="31699"/>
                        <a14:foregroundMark x1="58528" y1="57353" x2="58528" y2="57353"/>
                        <a14:foregroundMark x1="53846" y1="56536" x2="55017" y2="59641"/>
                        <a14:foregroundMark x1="60535" y1="26471" x2="54013" y2="29085"/>
                        <a14:foregroundMark x1="60368" y1="24346" x2="56355" y2="29902"/>
                        <a14:foregroundMark x1="70067" y1="50980" x2="58863" y2="51634"/>
                        <a14:foregroundMark x1="63378" y1="59314" x2="50167" y2="58497"/>
                        <a14:foregroundMark x1="28428" y1="24346" x2="58027" y2="28758"/>
                        <a14:foregroundMark x1="26756" y1="29085" x2="23077" y2="35621"/>
                        <a14:backgroundMark x1="32441" y1="38399" x2="33278" y2="43627"/>
                      </a14:backgroundRemoval>
                    </a14:imgEffect>
                  </a14:imgLayer>
                </a14:imgProps>
              </a:ext>
              <a:ext uri="{28A0092B-C50C-407E-A947-70E740481C1C}">
                <a14:useLocalDpi xmlns:a14="http://schemas.microsoft.com/office/drawing/2010/main" val="0"/>
              </a:ext>
            </a:extLst>
          </a:blip>
          <a:srcRect l="21148"/>
          <a:stretch/>
        </p:blipFill>
        <p:spPr bwMode="auto">
          <a:xfrm>
            <a:off x="9312965" y="810384"/>
            <a:ext cx="2782957" cy="361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364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7071D-C150-439A-8DB2-A5A2667C7D23}"/>
              </a:ext>
            </a:extLst>
          </p:cNvPr>
          <p:cNvSpPr>
            <a:spLocks noGrp="1"/>
          </p:cNvSpPr>
          <p:nvPr>
            <p:ph type="body" sz="quarter" idx="14"/>
          </p:nvPr>
        </p:nvSpPr>
        <p:spPr>
          <a:xfrm>
            <a:off x="728662" y="601222"/>
            <a:ext cx="9287208" cy="1056128"/>
          </a:xfrm>
        </p:spPr>
        <p:txBody>
          <a:bodyPr>
            <a:normAutofit/>
          </a:bodyPr>
          <a:lstStyle/>
          <a:p>
            <a:r>
              <a:rPr lang="nl-NL" dirty="0"/>
              <a:t>Contact information</a:t>
            </a:r>
          </a:p>
        </p:txBody>
      </p:sp>
      <p:sp>
        <p:nvSpPr>
          <p:cNvPr id="3" name="Text Placeholder 2">
            <a:extLst>
              <a:ext uri="{FF2B5EF4-FFF2-40B4-BE49-F238E27FC236}">
                <a16:creationId xmlns:a16="http://schemas.microsoft.com/office/drawing/2014/main" id="{28FF3CC6-D525-4B2F-B6CD-BB336E2D801C}"/>
              </a:ext>
            </a:extLst>
          </p:cNvPr>
          <p:cNvSpPr>
            <a:spLocks noGrp="1"/>
          </p:cNvSpPr>
          <p:nvPr>
            <p:ph type="body" sz="quarter" idx="16"/>
          </p:nvPr>
        </p:nvSpPr>
        <p:spPr>
          <a:xfrm>
            <a:off x="0" y="-34937"/>
            <a:ext cx="12192000" cy="313200"/>
          </a:xfrm>
        </p:spPr>
        <p:txBody>
          <a:bodyPr/>
          <a:lstStyle/>
          <a:p>
            <a:r>
              <a:rPr lang="en-US" dirty="0"/>
              <a:t>MPI GENERAL STAFF MEETING DECEMBER 17, 2024</a:t>
            </a:r>
            <a:endParaRPr lang="nl-NL" dirty="0"/>
          </a:p>
        </p:txBody>
      </p:sp>
      <p:sp>
        <p:nvSpPr>
          <p:cNvPr id="5" name="TextBox 4">
            <a:extLst>
              <a:ext uri="{FF2B5EF4-FFF2-40B4-BE49-F238E27FC236}">
                <a16:creationId xmlns:a16="http://schemas.microsoft.com/office/drawing/2014/main" id="{053645CF-E723-4E1F-A514-A005B414CDE9}"/>
              </a:ext>
            </a:extLst>
          </p:cNvPr>
          <p:cNvSpPr txBox="1"/>
          <p:nvPr/>
        </p:nvSpPr>
        <p:spPr>
          <a:xfrm>
            <a:off x="728662" y="1657350"/>
            <a:ext cx="1001022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all staff: Don</a:t>
            </a:r>
            <a:r>
              <a:rPr kumimoji="0" lang="mr-IN" sz="3200" b="0" i="0" u="none" strike="noStrike" kern="1200" cap="none" spc="0" normalizeH="0" baseline="0" noProof="0" dirty="0">
                <a:ln>
                  <a:noFill/>
                </a:ln>
                <a:solidFill>
                  <a:prstClr val="black"/>
                </a:solidFill>
                <a:effectLst/>
                <a:uLnTx/>
                <a:uFillTx/>
                <a:latin typeface="Arial" panose="020B0604020202020204" pitchFamily="34" charset="0"/>
                <a:cs typeface="Mangal" panose="02040503050203030202" pitchFamily="18" charset="0"/>
              </a:rPr>
              <a: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 hesitate to contact any of us if you have issues or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RSC@mpi.nl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367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a:t>Gender </a:t>
            </a:r>
            <a:r>
              <a:rPr lang="nl-NL" dirty="0" err="1"/>
              <a:t>Equality</a:t>
            </a:r>
            <a:r>
              <a:rPr lang="nl-NL" dirty="0"/>
              <a:t> </a:t>
            </a:r>
            <a:r>
              <a:rPr lang="nl-NL" dirty="0" err="1"/>
              <a:t>Officers</a:t>
            </a:r>
            <a:endParaRPr lang="nl-NL" dirty="0"/>
          </a:p>
        </p:txBody>
      </p:sp>
      <p:sp>
        <p:nvSpPr>
          <p:cNvPr id="4" name="Text Placeholder 3"/>
          <p:cNvSpPr>
            <a:spLocks noGrp="1"/>
          </p:cNvSpPr>
          <p:nvPr>
            <p:ph type="body" sz="quarter" idx="12"/>
          </p:nvPr>
        </p:nvSpPr>
        <p:spPr/>
        <p:txBody>
          <a:bodyPr/>
          <a:lstStyle/>
          <a:p>
            <a:r>
              <a:rPr lang="nl-NL" dirty="0"/>
              <a:t>Gender </a:t>
            </a:r>
            <a:r>
              <a:rPr lang="nl-NL" dirty="0" err="1"/>
              <a:t>equality</a:t>
            </a:r>
            <a:r>
              <a:rPr lang="nl-NL" dirty="0"/>
              <a:t> </a:t>
            </a:r>
            <a:r>
              <a:rPr lang="nl-NL" dirty="0" err="1"/>
              <a:t>officers</a:t>
            </a:r>
            <a:endParaRPr lang="nl-NL" dirty="0"/>
          </a:p>
        </p:txBody>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sp>
        <p:nvSpPr>
          <p:cNvPr id="8" name="Text Placeholder 7"/>
          <p:cNvSpPr>
            <a:spLocks noGrp="1"/>
          </p:cNvSpPr>
          <p:nvPr>
            <p:ph type="body" sz="quarter" idx="11"/>
          </p:nvPr>
        </p:nvSpPr>
        <p:spPr>
          <a:xfrm>
            <a:off x="4310063" y="4396940"/>
            <a:ext cx="6672262" cy="329630"/>
          </a:xfrm>
        </p:spPr>
        <p:txBody>
          <a:bodyPr/>
          <a:lstStyle/>
          <a:p>
            <a:r>
              <a:rPr lang="nl-NL" dirty="0"/>
              <a:t>Staff meeting 17 </a:t>
            </a:r>
            <a:r>
              <a:rPr lang="pl-PL" dirty="0"/>
              <a:t>December</a:t>
            </a:r>
            <a:r>
              <a:rPr lang="nl-NL" dirty="0"/>
              <a:t> 2024</a:t>
            </a:r>
          </a:p>
        </p:txBody>
      </p:sp>
    </p:spTree>
    <p:extLst>
      <p:ext uri="{BB962C8B-B14F-4D97-AF65-F5344CB8AC3E}">
        <p14:creationId xmlns:p14="http://schemas.microsoft.com/office/powerpoint/2010/main" val="2779810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465D0-DF87-4CD9-B3F4-EC42E3CEBEBF}"/>
              </a:ext>
            </a:extLst>
          </p:cNvPr>
          <p:cNvSpPr>
            <a:spLocks noGrp="1"/>
          </p:cNvSpPr>
          <p:nvPr>
            <p:ph type="body" sz="quarter" idx="14"/>
          </p:nvPr>
        </p:nvSpPr>
        <p:spPr>
          <a:xfrm>
            <a:off x="315853" y="801962"/>
            <a:ext cx="8167688" cy="1056128"/>
          </a:xfrm>
        </p:spPr>
        <p:txBody>
          <a:bodyPr/>
          <a:lstStyle/>
          <a:p>
            <a:r>
              <a:rPr lang="nl-NL" sz="2800" b="1" dirty="0"/>
              <a:t>Gender </a:t>
            </a:r>
            <a:r>
              <a:rPr lang="nl-NL" sz="2800" b="1" dirty="0" err="1"/>
              <a:t>Equality</a:t>
            </a:r>
            <a:r>
              <a:rPr lang="nl-NL" sz="2800" b="1" dirty="0"/>
              <a:t> </a:t>
            </a:r>
            <a:r>
              <a:rPr lang="nl-NL" sz="2800" b="1" dirty="0" err="1"/>
              <a:t>Officer</a:t>
            </a:r>
            <a:r>
              <a:rPr lang="nl-NL" sz="2800" b="1" dirty="0"/>
              <a:t> (</a:t>
            </a:r>
            <a:r>
              <a:rPr lang="nl-NL" sz="2800" b="1" dirty="0" err="1"/>
              <a:t>GEO’s</a:t>
            </a:r>
            <a:r>
              <a:rPr lang="nl-NL" sz="2800" b="1" dirty="0"/>
              <a:t>) </a:t>
            </a:r>
          </a:p>
        </p:txBody>
      </p:sp>
      <p:sp>
        <p:nvSpPr>
          <p:cNvPr id="3" name="Text Placeholder 2">
            <a:extLst>
              <a:ext uri="{FF2B5EF4-FFF2-40B4-BE49-F238E27FC236}">
                <a16:creationId xmlns:a16="http://schemas.microsoft.com/office/drawing/2014/main" id="{ACAD0AA8-9421-45E2-9F19-8E1234AEC1FF}"/>
              </a:ext>
            </a:extLst>
          </p:cNvPr>
          <p:cNvSpPr>
            <a:spLocks noGrp="1"/>
          </p:cNvSpPr>
          <p:nvPr>
            <p:ph type="body" sz="quarter" idx="16"/>
          </p:nvPr>
        </p:nvSpPr>
        <p:spPr/>
        <p:txBody>
          <a:bodyPr/>
          <a:lstStyle/>
          <a:p>
            <a:r>
              <a:rPr lang="pl-PL" dirty="0"/>
              <a:t>Mpi general staff meeting december 17, 2024</a:t>
            </a:r>
            <a:endParaRPr lang="nl-NL" dirty="0"/>
          </a:p>
        </p:txBody>
      </p:sp>
      <p:sp>
        <p:nvSpPr>
          <p:cNvPr id="7" name="TextBox 6">
            <a:extLst>
              <a:ext uri="{FF2B5EF4-FFF2-40B4-BE49-F238E27FC236}">
                <a16:creationId xmlns:a16="http://schemas.microsoft.com/office/drawing/2014/main" id="{B9984F07-1380-49BC-AB44-AACCD66C111F}"/>
              </a:ext>
            </a:extLst>
          </p:cNvPr>
          <p:cNvSpPr txBox="1"/>
          <p:nvPr/>
        </p:nvSpPr>
        <p:spPr bwMode="auto">
          <a:xfrm>
            <a:off x="315853" y="1858090"/>
            <a:ext cx="9131814" cy="473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What do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Point of contact for employees for concerns/issues about inequality, discrimination, harassment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Arial"/>
                <a:ea typeface="+mn-ea"/>
                <a:cs typeface="+mn-cs"/>
              </a:rPr>
              <a:t>Structural</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involvement</a:t>
            </a: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Arial"/>
                <a:ea typeface="+mn-ea"/>
                <a:cs typeface="+mn-cs"/>
              </a:rPr>
              <a:t>Increase</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visibility</a:t>
            </a:r>
            <a:r>
              <a:rPr kumimoji="0" lang="nl-NL" sz="2000" b="0" i="0" u="none" strike="noStrike" kern="1200" cap="none" spc="0" normalizeH="0" baseline="0" noProof="0" dirty="0">
                <a:ln>
                  <a:noFill/>
                </a:ln>
                <a:solidFill>
                  <a:prstClr val="black"/>
                </a:solidFill>
                <a:effectLst/>
                <a:uLnTx/>
                <a:uFillTx/>
                <a:latin typeface="Arial"/>
                <a:ea typeface="+mn-ea"/>
                <a:cs typeface="+mn-cs"/>
              </a:rPr>
              <a:t> of Gender </a:t>
            </a:r>
            <a:r>
              <a:rPr kumimoji="0" lang="nl-NL" sz="2000" b="0" i="0" u="none" strike="noStrike" kern="1200" cap="none" spc="0" normalizeH="0" baseline="0" noProof="0" dirty="0" err="1">
                <a:ln>
                  <a:noFill/>
                </a:ln>
                <a:solidFill>
                  <a:prstClr val="black"/>
                </a:solidFill>
                <a:effectLst/>
                <a:uLnTx/>
                <a:uFillTx/>
                <a:latin typeface="Arial"/>
                <a:ea typeface="+mn-ea"/>
                <a:cs typeface="+mn-cs"/>
              </a:rPr>
              <a:t>Equality</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Work</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and</a:t>
            </a:r>
            <a:r>
              <a:rPr kumimoji="0" lang="nl-NL" sz="2000" b="0" i="0" u="none" strike="noStrike" kern="1200" cap="none" spc="0" normalizeH="0" baseline="0" noProof="0" dirty="0">
                <a:ln>
                  <a:noFill/>
                </a:ln>
                <a:solidFill>
                  <a:prstClr val="black"/>
                </a:solidFill>
                <a:effectLst/>
                <a:uLnTx/>
                <a:uFillTx/>
                <a:latin typeface="Arial"/>
                <a:ea typeface="+mn-ea"/>
                <a:cs typeface="+mn-cs"/>
              </a:rPr>
              <a:t> Support </a:t>
            </a:r>
            <a:r>
              <a:rPr kumimoji="0" lang="nl-NL" sz="2000" b="0" i="0" u="none" strike="noStrike" kern="1200" cap="none" spc="0" normalizeH="0" baseline="0" noProof="0" dirty="0" err="1">
                <a:ln>
                  <a:noFill/>
                </a:ln>
                <a:solidFill>
                  <a:prstClr val="black"/>
                </a:solidFill>
                <a:effectLst/>
                <a:uLnTx/>
                <a:uFillTx/>
                <a:latin typeface="Arial"/>
                <a:ea typeface="+mn-ea"/>
                <a:cs typeface="+mn-cs"/>
              </a:rPr>
              <a:t>channels</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Arial"/>
                <a:ea typeface="+mn-ea"/>
                <a:cs typeface="+mn-cs"/>
              </a:rPr>
              <a:t>Work</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closely</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together</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with</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the</a:t>
            </a:r>
            <a:r>
              <a:rPr kumimoji="0" lang="nl-NL" sz="2000" b="0" i="0" u="none" strike="noStrike" kern="1200" cap="none" spc="0" normalizeH="0" baseline="0" noProof="0" dirty="0">
                <a:ln>
                  <a:noFill/>
                </a:ln>
                <a:solidFill>
                  <a:prstClr val="black"/>
                </a:solidFill>
                <a:effectLst/>
                <a:uLnTx/>
                <a:uFillTx/>
                <a:latin typeface="Arial"/>
                <a:ea typeface="+mn-ea"/>
                <a:cs typeface="+mn-cs"/>
              </a:rPr>
              <a:t> Diversity </a:t>
            </a:r>
            <a:r>
              <a:rPr kumimoji="0" lang="nl-NL" sz="2000" b="0" i="0" u="none" strike="noStrike" kern="1200" cap="none" spc="0" normalizeH="0" baseline="0" noProof="0" dirty="0" err="1">
                <a:ln>
                  <a:noFill/>
                </a:ln>
                <a:solidFill>
                  <a:prstClr val="black"/>
                </a:solidFill>
                <a:effectLst/>
                <a:uLnTx/>
                <a:uFillTx/>
                <a:latin typeface="Arial"/>
                <a:ea typeface="+mn-ea"/>
                <a:cs typeface="+mn-cs"/>
              </a:rPr>
              <a:t>Equity</a:t>
            </a:r>
            <a:r>
              <a:rPr kumimoji="0" lang="nl-NL" sz="2000" b="0" i="0" u="none" strike="noStrike" kern="1200" cap="none" spc="0" normalizeH="0" baseline="0" noProof="0" dirty="0">
                <a:ln>
                  <a:noFill/>
                </a:ln>
                <a:solidFill>
                  <a:prstClr val="black"/>
                </a:solidFill>
                <a:effectLst/>
                <a:uLnTx/>
                <a:uFillTx/>
                <a:latin typeface="Arial"/>
                <a:ea typeface="+mn-ea"/>
                <a:cs typeface="+mn-cs"/>
              </a:rPr>
              <a:t> &amp; </a:t>
            </a:r>
            <a:r>
              <a:rPr kumimoji="0" lang="nl-NL" sz="2000" b="0" i="0" u="none" strike="noStrike" kern="1200" cap="none" spc="0" normalizeH="0" baseline="0" noProof="0" dirty="0" err="1">
                <a:ln>
                  <a:noFill/>
                </a:ln>
                <a:solidFill>
                  <a:prstClr val="black"/>
                </a:solidFill>
                <a:effectLst/>
                <a:uLnTx/>
                <a:uFillTx/>
                <a:latin typeface="Arial"/>
                <a:ea typeface="+mn-ea"/>
                <a:cs typeface="+mn-cs"/>
              </a:rPr>
              <a:t>Inclusion</a:t>
            </a:r>
            <a:r>
              <a:rPr kumimoji="0" lang="nl-NL" sz="2000" b="0" i="0" u="none" strike="noStrike" kern="1200" cap="none" spc="0" normalizeH="0" baseline="0" noProof="0" dirty="0">
                <a:ln>
                  <a:noFill/>
                </a:ln>
                <a:solidFill>
                  <a:prstClr val="black"/>
                </a:solidFill>
                <a:effectLst/>
                <a:uLnTx/>
                <a:uFillTx/>
                <a:latin typeface="Arial"/>
                <a:ea typeface="+mn-ea"/>
                <a:cs typeface="+mn-cs"/>
              </a:rPr>
              <a:t> Committee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Arial"/>
                <a:ea typeface="+mn-ea"/>
                <a:cs typeface="+mn-cs"/>
              </a:rPr>
              <a:t>Regular</a:t>
            </a:r>
            <a:r>
              <a:rPr kumimoji="0" lang="nl-NL" sz="2000" b="0" i="0" u="none" strike="noStrike" kern="1200" cap="none" spc="0" normalizeH="0" baseline="0" noProof="0" dirty="0">
                <a:ln>
                  <a:noFill/>
                </a:ln>
                <a:solidFill>
                  <a:prstClr val="black"/>
                </a:solidFill>
                <a:effectLst/>
                <a:uLnTx/>
                <a:uFillTx/>
                <a:latin typeface="Arial"/>
                <a:ea typeface="+mn-ea"/>
                <a:cs typeface="+mn-cs"/>
              </a:rPr>
              <a:t> meetings </a:t>
            </a:r>
            <a:r>
              <a:rPr kumimoji="0" lang="nl-NL" sz="2000" b="0" i="0" u="none" strike="noStrike" kern="1200" cap="none" spc="0" normalizeH="0" baseline="0" noProof="0" dirty="0" err="1">
                <a:ln>
                  <a:noFill/>
                </a:ln>
                <a:solidFill>
                  <a:prstClr val="black"/>
                </a:solidFill>
                <a:effectLst/>
                <a:uLnTx/>
                <a:uFillTx/>
                <a:latin typeface="Arial"/>
                <a:ea typeface="+mn-ea"/>
                <a:cs typeface="+mn-cs"/>
              </a:rPr>
              <a:t>with</a:t>
            </a:r>
            <a:r>
              <a:rPr kumimoji="0" lang="nl-NL" sz="2000" b="0" i="0" u="none" strike="noStrike" kern="1200" cap="none" spc="0" normalizeH="0" baseline="0" noProof="0" dirty="0">
                <a:ln>
                  <a:noFill/>
                </a:ln>
                <a:solidFill>
                  <a:prstClr val="black"/>
                </a:solidFill>
                <a:effectLst/>
                <a:uLnTx/>
                <a:uFillTx/>
                <a:latin typeface="Arial"/>
                <a:ea typeface="+mn-ea"/>
                <a:cs typeface="+mn-cs"/>
              </a:rPr>
              <a:t> MD, HR, COO, &amp; </a:t>
            </a:r>
            <a:r>
              <a:rPr kumimoji="0" lang="nl-NL" sz="2000" b="0" i="0" u="none" strike="noStrike" kern="1200" cap="none" spc="0" normalizeH="0" baseline="0" noProof="0" dirty="0" err="1">
                <a:ln>
                  <a:noFill/>
                </a:ln>
                <a:solidFill>
                  <a:prstClr val="black"/>
                </a:solidFill>
                <a:effectLst/>
                <a:uLnTx/>
                <a:uFillTx/>
                <a:latin typeface="Arial"/>
                <a:ea typeface="+mn-ea"/>
                <a:cs typeface="+mn-cs"/>
              </a:rPr>
              <a:t>the</a:t>
            </a:r>
            <a:r>
              <a:rPr kumimoji="0" lang="nl-NL" sz="2000" b="0" i="0" u="none" strike="noStrike" kern="1200" cap="none" spc="0" normalizeH="0" baseline="0" noProof="0" dirty="0">
                <a:ln>
                  <a:noFill/>
                </a:ln>
                <a:solidFill>
                  <a:prstClr val="black"/>
                </a:solidFill>
                <a:effectLst/>
                <a:uLnTx/>
                <a:uFillTx/>
                <a:latin typeface="Arial"/>
                <a:ea typeface="+mn-ea"/>
                <a:cs typeface="+mn-cs"/>
              </a:rPr>
              <a:t> </a:t>
            </a:r>
            <a:r>
              <a:rPr kumimoji="0" lang="nl-NL" sz="2000" b="0" i="0" u="none" strike="noStrike" kern="1200" cap="none" spc="0" normalizeH="0" baseline="0" noProof="0" dirty="0" err="1">
                <a:ln>
                  <a:noFill/>
                </a:ln>
                <a:solidFill>
                  <a:prstClr val="black"/>
                </a:solidFill>
                <a:effectLst/>
                <a:uLnTx/>
                <a:uFillTx/>
                <a:latin typeface="Arial"/>
                <a:ea typeface="+mn-ea"/>
                <a:cs typeface="+mn-cs"/>
              </a:rPr>
              <a:t>other</a:t>
            </a:r>
            <a:r>
              <a:rPr kumimoji="0" lang="nl-NL" sz="2000" b="0" i="0" u="none" strike="noStrike" kern="1200" cap="none" spc="0" normalizeH="0" baseline="0" noProof="0" dirty="0">
                <a:ln>
                  <a:noFill/>
                </a:ln>
                <a:solidFill>
                  <a:prstClr val="black"/>
                </a:solidFill>
                <a:effectLst/>
                <a:uLnTx/>
                <a:uFillTx/>
                <a:latin typeface="Arial"/>
                <a:ea typeface="+mn-ea"/>
                <a:cs typeface="+mn-cs"/>
              </a:rPr>
              <a:t> support </a:t>
            </a:r>
            <a:r>
              <a:rPr kumimoji="0" lang="nl-NL" sz="2000" b="0" i="0" u="none" strike="noStrike" kern="1200" cap="none" spc="0" normalizeH="0" baseline="0" noProof="0" dirty="0" err="1">
                <a:ln>
                  <a:noFill/>
                </a:ln>
                <a:solidFill>
                  <a:prstClr val="black"/>
                </a:solidFill>
                <a:effectLst/>
                <a:uLnTx/>
                <a:uFillTx/>
                <a:latin typeface="Arial"/>
                <a:ea typeface="+mn-ea"/>
                <a:cs typeface="+mn-cs"/>
              </a:rPr>
              <a:t>channels</a:t>
            </a: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Arial"/>
                <a:ea typeface="+mn-ea"/>
                <a:cs typeface="+mn-cs"/>
              </a:rPr>
              <a:t>Formulate</a:t>
            </a:r>
            <a:r>
              <a:rPr kumimoji="0" lang="nl-NL" sz="2000" b="0" i="0" u="none" strike="noStrike" kern="1200" cap="none" spc="0" normalizeH="0" baseline="0" noProof="0" dirty="0">
                <a:ln>
                  <a:noFill/>
                </a:ln>
                <a:solidFill>
                  <a:prstClr val="black"/>
                </a:solidFill>
                <a:effectLst/>
                <a:uLnTx/>
                <a:uFillTx/>
                <a:latin typeface="Arial"/>
                <a:ea typeface="+mn-ea"/>
                <a:cs typeface="+mn-cs"/>
              </a:rPr>
              <a:t> Gender </a:t>
            </a:r>
            <a:r>
              <a:rPr kumimoji="0" lang="nl-NL" sz="2000" b="0" i="0" u="none" strike="noStrike" kern="1200" cap="none" spc="0" normalizeH="0" baseline="0" noProof="0" dirty="0" err="1">
                <a:ln>
                  <a:noFill/>
                </a:ln>
                <a:solidFill>
                  <a:prstClr val="black"/>
                </a:solidFill>
                <a:effectLst/>
                <a:uLnTx/>
                <a:uFillTx/>
                <a:latin typeface="Arial"/>
                <a:ea typeface="+mn-ea"/>
                <a:cs typeface="+mn-cs"/>
              </a:rPr>
              <a:t>Equality</a:t>
            </a:r>
            <a:r>
              <a:rPr kumimoji="0" lang="nl-NL" sz="2000" b="0" i="0" u="none" strike="noStrike" kern="1200" cap="none" spc="0" normalizeH="0" baseline="0" noProof="0" dirty="0">
                <a:ln>
                  <a:noFill/>
                </a:ln>
                <a:solidFill>
                  <a:prstClr val="black"/>
                </a:solidFill>
                <a:effectLst/>
                <a:uLnTx/>
                <a:uFillTx/>
                <a:latin typeface="Arial"/>
                <a:ea typeface="+mn-ea"/>
                <a:cs typeface="+mn-cs"/>
              </a:rPr>
              <a: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4F62601D-C50D-4D98-B157-F37E96E676D4}"/>
              </a:ext>
            </a:extLst>
          </p:cNvPr>
          <p:cNvPicPr>
            <a:picLocks noChangeAspect="1"/>
          </p:cNvPicPr>
          <p:nvPr/>
        </p:nvPicPr>
        <p:blipFill>
          <a:blip r:embed="rId3"/>
          <a:stretch>
            <a:fillRect/>
          </a:stretch>
        </p:blipFill>
        <p:spPr>
          <a:xfrm>
            <a:off x="9628311" y="2687253"/>
            <a:ext cx="1853345" cy="2615411"/>
          </a:xfrm>
          <a:prstGeom prst="rect">
            <a:avLst/>
          </a:prstGeom>
        </p:spPr>
      </p:pic>
    </p:spTree>
    <p:extLst>
      <p:ext uri="{BB962C8B-B14F-4D97-AF65-F5344CB8AC3E}">
        <p14:creationId xmlns:p14="http://schemas.microsoft.com/office/powerpoint/2010/main" val="4228124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F5BCE1-9A55-4E7D-9BEA-054CD79B2C19}"/>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D7500FA0-CC61-4043-B6B4-0E73A077F164}"/>
              </a:ext>
            </a:extLst>
          </p:cNvPr>
          <p:cNvSpPr>
            <a:spLocks noGrp="1"/>
          </p:cNvSpPr>
          <p:nvPr>
            <p:ph type="body" sz="quarter" idx="17"/>
          </p:nvPr>
        </p:nvSpPr>
        <p:spPr>
          <a:xfrm>
            <a:off x="359939" y="972327"/>
            <a:ext cx="5321670" cy="5058371"/>
          </a:xfrm>
        </p:spPr>
        <p:txBody>
          <a:bodyPr/>
          <a:lstStyle/>
          <a:p>
            <a:pPr>
              <a:lnSpc>
                <a:spcPct val="150000"/>
              </a:lnSpc>
            </a:pPr>
            <a:r>
              <a:rPr lang="nl-NL" sz="1600" dirty="0"/>
              <a:t>Report of </a:t>
            </a:r>
            <a:r>
              <a:rPr lang="en-US" sz="1600" dirty="0"/>
              <a:t>Commission »Quality Management of Max Planck Gender Equality Plans (GEP):</a:t>
            </a:r>
          </a:p>
          <a:p>
            <a:pPr>
              <a:lnSpc>
                <a:spcPct val="150000"/>
              </a:lnSpc>
            </a:pPr>
            <a:endParaRPr lang="en-US" sz="1600" dirty="0"/>
          </a:p>
          <a:p>
            <a:pPr marL="285750" indent="-285750">
              <a:lnSpc>
                <a:spcPct val="150000"/>
              </a:lnSpc>
              <a:buFont typeface="Arial" panose="020B0604020202020204" pitchFamily="34" charset="0"/>
              <a:buChar char="•"/>
            </a:pPr>
            <a:r>
              <a:rPr lang="en-US" sz="1600" i="1" dirty="0"/>
              <a:t>The Max Planck Institute for Psycholinguistics has submitted a Gender Equality Plan (GEP) that meets the Max Planck standards – comprehensiveness, institutional fit and sustainability – to an outstanding degree</a:t>
            </a:r>
            <a:r>
              <a:rPr lang="en-US" sz="1600" dirty="0"/>
              <a:t>. </a:t>
            </a:r>
          </a:p>
          <a:p>
            <a:pPr>
              <a:lnSpc>
                <a:spcPct val="150000"/>
              </a:lnSpc>
            </a:pPr>
            <a:endParaRPr lang="en-US" sz="1600" dirty="0"/>
          </a:p>
          <a:p>
            <a:pPr marL="285750" indent="-285750">
              <a:lnSpc>
                <a:spcPct val="150000"/>
              </a:lnSpc>
              <a:buFont typeface="Arial" panose="020B0604020202020204" pitchFamily="34" charset="0"/>
              <a:buChar char="•"/>
            </a:pPr>
            <a:r>
              <a:rPr lang="en-US" sz="1600" i="1" dirty="0"/>
              <a:t>The Max Planck Institute for Psycholinguistics presents an excellent gender equality strategy, which, among other things, impresses with an extraordinarily comprehensive inventory and an ambitious portfolio of measures.</a:t>
            </a:r>
          </a:p>
          <a:p>
            <a:pPr>
              <a:lnSpc>
                <a:spcPct val="150000"/>
              </a:lnSpc>
            </a:pPr>
            <a:endParaRPr lang="en-US" dirty="0"/>
          </a:p>
        </p:txBody>
      </p:sp>
      <p:pic>
        <p:nvPicPr>
          <p:cNvPr id="6" name="Picture 5">
            <a:extLst>
              <a:ext uri="{FF2B5EF4-FFF2-40B4-BE49-F238E27FC236}">
                <a16:creationId xmlns:a16="http://schemas.microsoft.com/office/drawing/2014/main" id="{DDA7C05E-14F2-45AF-AE0D-3F2C096DA17E}"/>
              </a:ext>
            </a:extLst>
          </p:cNvPr>
          <p:cNvPicPr>
            <a:picLocks noChangeAspect="1"/>
          </p:cNvPicPr>
          <p:nvPr/>
        </p:nvPicPr>
        <p:blipFill>
          <a:blip r:embed="rId2"/>
          <a:stretch>
            <a:fillRect/>
          </a:stretch>
        </p:blipFill>
        <p:spPr>
          <a:xfrm>
            <a:off x="5822252" y="1398485"/>
            <a:ext cx="6369748" cy="3220648"/>
          </a:xfrm>
          <a:prstGeom prst="rect">
            <a:avLst/>
          </a:prstGeom>
        </p:spPr>
      </p:pic>
      <p:sp>
        <p:nvSpPr>
          <p:cNvPr id="7" name="TextBox 6">
            <a:extLst>
              <a:ext uri="{FF2B5EF4-FFF2-40B4-BE49-F238E27FC236}">
                <a16:creationId xmlns:a16="http://schemas.microsoft.com/office/drawing/2014/main" id="{A9F5954E-DED6-4044-9317-1CE23D225C69}"/>
              </a:ext>
            </a:extLst>
          </p:cNvPr>
          <p:cNvSpPr txBox="1"/>
          <p:nvPr/>
        </p:nvSpPr>
        <p:spPr bwMode="auto">
          <a:xfrm>
            <a:off x="647272" y="6428215"/>
            <a:ext cx="1006867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Link to GEP: </a:t>
            </a: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3"/>
              </a:rPr>
              <a:t>https://maxintra.mpi.nl/sites/default/files/2024-07/GEP-2024-2026-MPIPL.Maxintra.EN-compressed.pdf</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a:extLst>
              <a:ext uri="{FF2B5EF4-FFF2-40B4-BE49-F238E27FC236}">
                <a16:creationId xmlns:a16="http://schemas.microsoft.com/office/drawing/2014/main" id="{C81B57D3-FC52-4703-BD99-8CAEC21AA668}"/>
              </a:ext>
            </a:extLst>
          </p:cNvPr>
          <p:cNvSpPr/>
          <p:nvPr/>
        </p:nvSpPr>
        <p:spPr>
          <a:xfrm>
            <a:off x="359939" y="542736"/>
            <a:ext cx="57198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786A"/>
                </a:solidFill>
                <a:effectLst/>
                <a:uLnTx/>
                <a:uFillTx/>
                <a:latin typeface="Arial"/>
                <a:ea typeface="+mn-ea"/>
                <a:cs typeface="+mn-cs"/>
              </a:rPr>
              <a:t>Gender </a:t>
            </a:r>
            <a:r>
              <a:rPr kumimoji="0" lang="nl-NL" sz="2800" b="1" i="0" u="none" strike="noStrike" kern="1200" cap="none" spc="0" normalizeH="0" baseline="0" noProof="0" dirty="0" err="1">
                <a:ln>
                  <a:noFill/>
                </a:ln>
                <a:solidFill>
                  <a:srgbClr val="00786A"/>
                </a:solidFill>
                <a:effectLst/>
                <a:uLnTx/>
                <a:uFillTx/>
                <a:latin typeface="Arial"/>
                <a:ea typeface="+mn-ea"/>
                <a:cs typeface="+mn-cs"/>
              </a:rPr>
              <a:t>Equality</a:t>
            </a:r>
            <a:r>
              <a:rPr kumimoji="0" lang="nl-NL" sz="2800" b="1" i="0" u="none" strike="noStrike" kern="1200" cap="none" spc="0" normalizeH="0" baseline="0" noProof="0" dirty="0">
                <a:ln>
                  <a:noFill/>
                </a:ln>
                <a:solidFill>
                  <a:srgbClr val="00786A"/>
                </a:solidFill>
                <a:effectLst/>
                <a:uLnTx/>
                <a:uFillTx/>
                <a:latin typeface="Arial"/>
                <a:ea typeface="+mn-ea"/>
                <a:cs typeface="+mn-cs"/>
              </a:rPr>
              <a:t> Plan 2024 -2026</a:t>
            </a:r>
          </a:p>
        </p:txBody>
      </p:sp>
    </p:spTree>
    <p:extLst>
      <p:ext uri="{BB962C8B-B14F-4D97-AF65-F5344CB8AC3E}">
        <p14:creationId xmlns:p14="http://schemas.microsoft.com/office/powerpoint/2010/main" val="3343432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A60CB5-9461-47AB-BABC-3B6FCC9E3B0E}"/>
              </a:ext>
            </a:extLst>
          </p:cNvPr>
          <p:cNvSpPr>
            <a:spLocks noGrp="1"/>
          </p:cNvSpPr>
          <p:nvPr>
            <p:ph type="body" sz="quarter" idx="14"/>
          </p:nvPr>
        </p:nvSpPr>
        <p:spPr>
          <a:xfrm>
            <a:off x="728662" y="601222"/>
            <a:ext cx="11089958" cy="827528"/>
          </a:xfrm>
        </p:spPr>
        <p:txBody>
          <a:bodyPr/>
          <a:lstStyle/>
          <a:p>
            <a:r>
              <a:rPr lang="en-US" sz="2800" b="1" dirty="0"/>
              <a:t>Update on current projects</a:t>
            </a:r>
          </a:p>
        </p:txBody>
      </p:sp>
      <p:sp>
        <p:nvSpPr>
          <p:cNvPr id="3" name="Text Placeholder 2">
            <a:extLst>
              <a:ext uri="{FF2B5EF4-FFF2-40B4-BE49-F238E27FC236}">
                <a16:creationId xmlns:a16="http://schemas.microsoft.com/office/drawing/2014/main" id="{83979DA3-FDBF-43F0-8BE9-5B5B2EBBBE45}"/>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202725A6-3F03-4982-B456-E3EB6B7543BE}"/>
              </a:ext>
            </a:extLst>
          </p:cNvPr>
          <p:cNvSpPr>
            <a:spLocks noGrp="1"/>
          </p:cNvSpPr>
          <p:nvPr>
            <p:ph type="body" sz="quarter" idx="17"/>
          </p:nvPr>
        </p:nvSpPr>
        <p:spPr>
          <a:xfrm>
            <a:off x="373380" y="1191006"/>
            <a:ext cx="10496550" cy="4828028"/>
          </a:xfrm>
        </p:spPr>
        <p:txBody>
          <a:bodyPr/>
          <a:lstStyle/>
          <a:p>
            <a:pPr marL="342900" indent="-342900">
              <a:buFont typeface="Arial" panose="020B0604020202020204" pitchFamily="34" charset="0"/>
              <a:buChar char="•"/>
            </a:pPr>
            <a:r>
              <a:rPr lang="en-US" dirty="0">
                <a:solidFill>
                  <a:srgbClr val="ED6B06"/>
                </a:solidFill>
              </a:rPr>
              <a:t>COLLABORATION OF SUPPORT CHANNELS</a:t>
            </a:r>
          </a:p>
          <a:p>
            <a:pPr marL="457200" lvl="1" indent="0">
              <a:lnSpc>
                <a:spcPct val="150000"/>
              </a:lnSpc>
              <a:buNone/>
            </a:pPr>
            <a:r>
              <a:rPr lang="en-US" sz="1800" dirty="0"/>
              <a:t>We set up regular meetings with all support channels to facilitate support and communication:</a:t>
            </a:r>
          </a:p>
          <a:p>
            <a:pPr lvl="2">
              <a:lnSpc>
                <a:spcPct val="150000"/>
              </a:lnSpc>
            </a:pPr>
            <a:r>
              <a:rPr lang="en-US" sz="1800" b="1" dirty="0"/>
              <a:t>Current status: </a:t>
            </a:r>
            <a:r>
              <a:rPr lang="en-US" sz="1800" dirty="0"/>
              <a:t>Get an </a:t>
            </a:r>
            <a:r>
              <a:rPr lang="pl-PL" sz="1800" dirty="0"/>
              <a:t>o</a:t>
            </a:r>
            <a:r>
              <a:rPr lang="en-US" sz="1800" dirty="0" err="1"/>
              <a:t>verview</a:t>
            </a:r>
            <a:r>
              <a:rPr lang="en-US" sz="1800" dirty="0"/>
              <a:t> of current support cannels at the MPI, how they currently provide support, what specific topics they cover and for whom. </a:t>
            </a:r>
          </a:p>
          <a:p>
            <a:pPr lvl="2">
              <a:lnSpc>
                <a:spcPct val="150000"/>
              </a:lnSpc>
              <a:buFont typeface="Wingdings" panose="05000000000000000000" pitchFamily="2" charset="2"/>
              <a:buChar char="Ø"/>
            </a:pPr>
            <a:r>
              <a:rPr lang="en-US" sz="1800" b="1" dirty="0"/>
              <a:t>Our overall aim </a:t>
            </a:r>
            <a:r>
              <a:rPr lang="en-US" sz="1800" dirty="0"/>
              <a:t>is to implement a  best-practice guide. As an example, the different channels can collaborate and discuss possibilities for how part-time solutions for scientific staff could be realized.</a:t>
            </a:r>
            <a:endParaRPr lang="en-US" dirty="0"/>
          </a:p>
          <a:p>
            <a:r>
              <a:rPr lang="en-US" dirty="0"/>
              <a:t> </a:t>
            </a:r>
          </a:p>
          <a:p>
            <a:pPr marL="342900" indent="-342900">
              <a:buFont typeface="Arial" panose="020B0604020202020204" pitchFamily="34" charset="0"/>
              <a:buChar char="•"/>
            </a:pPr>
            <a:r>
              <a:rPr lang="en-US" dirty="0">
                <a:solidFill>
                  <a:srgbClr val="ED6B06"/>
                </a:solidFill>
              </a:rPr>
              <a:t>INVOLVEMENT OF GENDER EQUALITY OFFICERS IN HIRING PROCEDURES </a:t>
            </a:r>
          </a:p>
          <a:p>
            <a:pPr marL="457200" lvl="1" indent="0">
              <a:lnSpc>
                <a:spcPct val="150000"/>
              </a:lnSpc>
              <a:buNone/>
            </a:pPr>
            <a:r>
              <a:rPr lang="en-US" sz="1800" dirty="0"/>
              <a:t>By being more structurally involved, we aim for more equal and equitable hiring procedures across the Institute, as well as encouraging the hiring of under-represented groups. </a:t>
            </a:r>
          </a:p>
          <a:p>
            <a:pPr lvl="2">
              <a:lnSpc>
                <a:spcPct val="150000"/>
              </a:lnSpc>
            </a:pPr>
            <a:r>
              <a:rPr lang="en-US" sz="1800" b="1" dirty="0"/>
              <a:t>Current status</a:t>
            </a:r>
            <a:r>
              <a:rPr lang="en-US" sz="1800" dirty="0"/>
              <a:t>: started to be part of hiring procedures for jobs of institute-wide relevance</a:t>
            </a:r>
          </a:p>
          <a:p>
            <a:pPr lvl="2">
              <a:lnSpc>
                <a:spcPct val="150000"/>
              </a:lnSpc>
              <a:buFont typeface="Wingdings" panose="05000000000000000000" pitchFamily="2" charset="2"/>
              <a:buChar char="Ø"/>
            </a:pPr>
            <a:r>
              <a:rPr lang="nl-NL" sz="1800" b="1" dirty="0" err="1"/>
              <a:t>Our</a:t>
            </a:r>
            <a:r>
              <a:rPr lang="nl-NL" sz="1800" b="1" dirty="0"/>
              <a:t> overall </a:t>
            </a:r>
            <a:r>
              <a:rPr lang="nl-NL" sz="1800" b="1" dirty="0" err="1"/>
              <a:t>aim</a:t>
            </a:r>
            <a:r>
              <a:rPr lang="nl-NL" sz="1800" b="1" dirty="0"/>
              <a:t> </a:t>
            </a:r>
            <a:r>
              <a:rPr lang="nl-NL" sz="1800" dirty="0"/>
              <a:t>is </a:t>
            </a:r>
            <a:r>
              <a:rPr lang="nl-NL" sz="1800" dirty="0" err="1"/>
              <a:t>to</a:t>
            </a:r>
            <a:r>
              <a:rPr lang="nl-NL" sz="1800" dirty="0"/>
              <a:t> </a:t>
            </a:r>
            <a:r>
              <a:rPr lang="en-US" sz="1800" dirty="0"/>
              <a:t>provide a best-practice guide for hiring procedures </a:t>
            </a:r>
          </a:p>
        </p:txBody>
      </p:sp>
    </p:spTree>
    <p:extLst>
      <p:ext uri="{BB962C8B-B14F-4D97-AF65-F5344CB8AC3E}">
        <p14:creationId xmlns:p14="http://schemas.microsoft.com/office/powerpoint/2010/main" val="928370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7DB65C-C114-40F0-93AF-00866C94950F}"/>
              </a:ext>
            </a:extLst>
          </p:cNvPr>
          <p:cNvSpPr>
            <a:spLocks noGrp="1"/>
          </p:cNvSpPr>
          <p:nvPr>
            <p:ph type="body" sz="quarter" idx="14"/>
          </p:nvPr>
        </p:nvSpPr>
        <p:spPr/>
        <p:txBody>
          <a:bodyPr/>
          <a:lstStyle/>
          <a:p>
            <a:r>
              <a:rPr lang="en-US" sz="2800" b="1" dirty="0"/>
              <a:t>Election of the Gender Equality Officers </a:t>
            </a:r>
            <a:endParaRPr lang="nl-NL" sz="2800" b="1" dirty="0"/>
          </a:p>
        </p:txBody>
      </p:sp>
      <p:sp>
        <p:nvSpPr>
          <p:cNvPr id="3" name="Text Placeholder 2">
            <a:extLst>
              <a:ext uri="{FF2B5EF4-FFF2-40B4-BE49-F238E27FC236}">
                <a16:creationId xmlns:a16="http://schemas.microsoft.com/office/drawing/2014/main" id="{870C73B8-219A-43A6-AB93-5302C5BB7416}"/>
              </a:ext>
            </a:extLst>
          </p:cNvPr>
          <p:cNvSpPr>
            <a:spLocks noGrp="1"/>
          </p:cNvSpPr>
          <p:nvPr>
            <p:ph type="body" sz="quarter" idx="16"/>
          </p:nvPr>
        </p:nvSpPr>
        <p:spPr/>
        <p:txBody>
          <a:bodyPr/>
          <a:lstStyle/>
          <a:p>
            <a:r>
              <a:rPr lang="pl-PL" dirty="0"/>
              <a:t>Mpi general staff meeting december 17, 2024</a:t>
            </a:r>
            <a:endParaRPr lang="nl-NL" dirty="0"/>
          </a:p>
        </p:txBody>
      </p:sp>
      <p:pic>
        <p:nvPicPr>
          <p:cNvPr id="5" name="Picture 4">
            <a:extLst>
              <a:ext uri="{FF2B5EF4-FFF2-40B4-BE49-F238E27FC236}">
                <a16:creationId xmlns:a16="http://schemas.microsoft.com/office/drawing/2014/main" id="{4DD135A4-D52C-4C1F-B68F-5F709A375BFF}"/>
              </a:ext>
            </a:extLst>
          </p:cNvPr>
          <p:cNvPicPr>
            <a:picLocks noChangeAspect="1"/>
          </p:cNvPicPr>
          <p:nvPr/>
        </p:nvPicPr>
        <p:blipFill>
          <a:blip r:embed="rId2"/>
          <a:stretch>
            <a:fillRect/>
          </a:stretch>
        </p:blipFill>
        <p:spPr>
          <a:xfrm>
            <a:off x="875529" y="1945372"/>
            <a:ext cx="2365453" cy="2005758"/>
          </a:xfrm>
          <a:prstGeom prst="rect">
            <a:avLst/>
          </a:prstGeom>
        </p:spPr>
      </p:pic>
      <p:sp>
        <p:nvSpPr>
          <p:cNvPr id="4" name="Text Placeholder 3">
            <a:extLst>
              <a:ext uri="{FF2B5EF4-FFF2-40B4-BE49-F238E27FC236}">
                <a16:creationId xmlns:a16="http://schemas.microsoft.com/office/drawing/2014/main" id="{6997C7AF-CB74-45C4-B4DC-225F5528E1A7}"/>
              </a:ext>
            </a:extLst>
          </p:cNvPr>
          <p:cNvSpPr>
            <a:spLocks noGrp="1"/>
          </p:cNvSpPr>
          <p:nvPr>
            <p:ph type="body" sz="quarter" idx="17"/>
          </p:nvPr>
        </p:nvSpPr>
        <p:spPr>
          <a:xfrm>
            <a:off x="686965" y="5360407"/>
            <a:ext cx="10818069" cy="1273800"/>
          </a:xfrm>
        </p:spPr>
        <p:txBody>
          <a:bodyPr/>
          <a:lstStyle/>
          <a:p>
            <a:r>
              <a:rPr lang="nl-NL" sz="1800" dirty="0"/>
              <a:t>A big </a:t>
            </a:r>
            <a:r>
              <a:rPr lang="nl-NL" sz="1800" b="1" dirty="0" err="1"/>
              <a:t>thank</a:t>
            </a:r>
            <a:r>
              <a:rPr lang="nl-NL" sz="1800" b="1" dirty="0"/>
              <a:t> </a:t>
            </a:r>
            <a:r>
              <a:rPr lang="nl-NL" sz="1800" b="1" dirty="0" err="1"/>
              <a:t>you</a:t>
            </a:r>
            <a:r>
              <a:rPr lang="nl-NL" sz="1800" b="1" dirty="0"/>
              <a:t> </a:t>
            </a:r>
            <a:r>
              <a:rPr lang="nl-NL" sz="1800" dirty="0" err="1"/>
              <a:t>to</a:t>
            </a:r>
            <a:r>
              <a:rPr lang="nl-NL" sz="1800" dirty="0"/>
              <a:t> </a:t>
            </a:r>
            <a:r>
              <a:rPr lang="nl-NL" sz="1800" dirty="0" err="1"/>
              <a:t>everyone</a:t>
            </a:r>
            <a:r>
              <a:rPr lang="nl-NL" sz="1800" dirty="0"/>
              <a:t> </a:t>
            </a:r>
            <a:r>
              <a:rPr lang="nl-NL" sz="1800" dirty="0" err="1"/>
              <a:t>who</a:t>
            </a:r>
            <a:r>
              <a:rPr lang="nl-NL" sz="1800" dirty="0"/>
              <a:t> </a:t>
            </a:r>
            <a:r>
              <a:rPr lang="nl-NL" sz="1800" dirty="0" err="1"/>
              <a:t>participated</a:t>
            </a:r>
            <a:r>
              <a:rPr lang="nl-NL" sz="1800" dirty="0"/>
              <a:t> in </a:t>
            </a:r>
            <a:r>
              <a:rPr lang="nl-NL" sz="1800" dirty="0" err="1"/>
              <a:t>the</a:t>
            </a:r>
            <a:r>
              <a:rPr lang="nl-NL" sz="1800" dirty="0"/>
              <a:t> November 2024 </a:t>
            </a:r>
            <a:r>
              <a:rPr lang="nl-NL" sz="1800" dirty="0" err="1"/>
              <a:t>Election</a:t>
            </a:r>
            <a:r>
              <a:rPr lang="nl-NL" sz="1800" dirty="0"/>
              <a:t> </a:t>
            </a:r>
            <a:r>
              <a:rPr lang="nl-NL" sz="1800" dirty="0" err="1"/>
              <a:t>for</a:t>
            </a:r>
            <a:r>
              <a:rPr lang="nl-NL" sz="1800" dirty="0"/>
              <a:t> Gender </a:t>
            </a:r>
            <a:r>
              <a:rPr lang="nl-NL" sz="1800" dirty="0" err="1"/>
              <a:t>Equality</a:t>
            </a:r>
            <a:r>
              <a:rPr lang="nl-NL" sz="1800" dirty="0"/>
              <a:t> </a:t>
            </a:r>
            <a:r>
              <a:rPr lang="nl-NL" sz="1800" dirty="0" err="1"/>
              <a:t>Officers</a:t>
            </a:r>
            <a:r>
              <a:rPr lang="nl-NL" sz="1800" dirty="0"/>
              <a:t>. We are </a:t>
            </a:r>
            <a:r>
              <a:rPr lang="nl-NL" sz="1800" dirty="0" err="1"/>
              <a:t>really</a:t>
            </a:r>
            <a:r>
              <a:rPr lang="nl-NL" sz="1800" dirty="0"/>
              <a:t> happy </a:t>
            </a:r>
            <a:r>
              <a:rPr lang="nl-NL" sz="1800" dirty="0" err="1"/>
              <a:t>and</a:t>
            </a:r>
            <a:r>
              <a:rPr lang="nl-NL" sz="1800" dirty="0"/>
              <a:t> </a:t>
            </a:r>
            <a:r>
              <a:rPr lang="nl-NL" sz="1800" dirty="0" err="1"/>
              <a:t>appreciate</a:t>
            </a:r>
            <a:r>
              <a:rPr lang="nl-NL" sz="1800" dirty="0"/>
              <a:t> </a:t>
            </a:r>
            <a:r>
              <a:rPr lang="nl-NL" sz="1800" dirty="0" err="1"/>
              <a:t>your</a:t>
            </a:r>
            <a:r>
              <a:rPr lang="nl-NL" sz="1800" dirty="0"/>
              <a:t> trust </a:t>
            </a:r>
            <a:r>
              <a:rPr lang="nl-NL" sz="1800" dirty="0" err="1"/>
              <a:t>and</a:t>
            </a:r>
            <a:r>
              <a:rPr lang="nl-NL" sz="1800" dirty="0"/>
              <a:t> </a:t>
            </a:r>
            <a:r>
              <a:rPr lang="nl-NL" sz="1800" dirty="0" err="1"/>
              <a:t>will</a:t>
            </a:r>
            <a:r>
              <a:rPr lang="nl-NL" sz="1800" dirty="0"/>
              <a:t> </a:t>
            </a:r>
            <a:r>
              <a:rPr lang="nl-NL" sz="1800" dirty="0" err="1"/>
              <a:t>work</a:t>
            </a:r>
            <a:r>
              <a:rPr lang="nl-NL" sz="1800" dirty="0"/>
              <a:t> </a:t>
            </a:r>
            <a:r>
              <a:rPr lang="nl-NL" sz="1800" dirty="0" err="1"/>
              <a:t>together</a:t>
            </a:r>
            <a:r>
              <a:rPr lang="nl-NL" sz="1800" dirty="0"/>
              <a:t> for </a:t>
            </a:r>
            <a:r>
              <a:rPr lang="nl-NL" sz="1800" dirty="0" err="1"/>
              <a:t>getting</a:t>
            </a:r>
            <a:r>
              <a:rPr lang="nl-NL" sz="1800" dirty="0"/>
              <a:t> </a:t>
            </a:r>
            <a:r>
              <a:rPr lang="nl-NL" sz="1800" dirty="0" err="1"/>
              <a:t>our</a:t>
            </a:r>
            <a:r>
              <a:rPr lang="nl-NL" sz="1800" dirty="0"/>
              <a:t> </a:t>
            </a:r>
            <a:r>
              <a:rPr lang="nl-NL" sz="1800" dirty="0" err="1"/>
              <a:t>projects</a:t>
            </a:r>
            <a:r>
              <a:rPr lang="nl-NL" sz="1800" dirty="0"/>
              <a:t> </a:t>
            </a:r>
            <a:r>
              <a:rPr lang="nl-NL" sz="1800" dirty="0" err="1"/>
              <a:t>going</a:t>
            </a:r>
            <a:r>
              <a:rPr lang="nl-NL" sz="1800" dirty="0"/>
              <a:t> </a:t>
            </a:r>
            <a:r>
              <a:rPr lang="nl-NL" sz="1800" dirty="0" err="1"/>
              <a:t>and</a:t>
            </a:r>
            <a:r>
              <a:rPr lang="nl-NL" sz="1800" dirty="0"/>
              <a:t> most </a:t>
            </a:r>
            <a:r>
              <a:rPr lang="nl-NL" sz="1800" dirty="0" err="1"/>
              <a:t>importantly</a:t>
            </a:r>
            <a:r>
              <a:rPr lang="nl-NL" sz="1800" dirty="0"/>
              <a:t> support </a:t>
            </a:r>
            <a:r>
              <a:rPr lang="nl-NL" sz="1800" dirty="0" err="1"/>
              <a:t>all</a:t>
            </a:r>
            <a:r>
              <a:rPr lang="nl-NL" sz="1800" dirty="0"/>
              <a:t> of </a:t>
            </a:r>
            <a:r>
              <a:rPr lang="nl-NL" sz="1800" dirty="0" err="1"/>
              <a:t>you</a:t>
            </a:r>
            <a:r>
              <a:rPr lang="nl-NL" sz="1800" dirty="0"/>
              <a:t> </a:t>
            </a:r>
            <a:r>
              <a:rPr lang="nl-NL" sz="1800" dirty="0" err="1"/>
              <a:t>whenever</a:t>
            </a:r>
            <a:r>
              <a:rPr lang="nl-NL" sz="1800" dirty="0"/>
              <a:t> </a:t>
            </a:r>
            <a:r>
              <a:rPr lang="nl-NL" sz="1800" dirty="0" err="1"/>
              <a:t>you</a:t>
            </a:r>
            <a:r>
              <a:rPr lang="nl-NL" sz="1800" dirty="0"/>
              <a:t> </a:t>
            </a:r>
            <a:r>
              <a:rPr lang="nl-NL" sz="1800" dirty="0" err="1"/>
              <a:t>need</a:t>
            </a:r>
            <a:r>
              <a:rPr lang="nl-NL" sz="1800" dirty="0"/>
              <a:t> support.</a:t>
            </a:r>
          </a:p>
        </p:txBody>
      </p:sp>
      <p:pic>
        <p:nvPicPr>
          <p:cNvPr id="6" name="Picture 5">
            <a:extLst>
              <a:ext uri="{FF2B5EF4-FFF2-40B4-BE49-F238E27FC236}">
                <a16:creationId xmlns:a16="http://schemas.microsoft.com/office/drawing/2014/main" id="{3C99D2D2-470C-475F-81D0-DF88C60ED8F0}"/>
              </a:ext>
            </a:extLst>
          </p:cNvPr>
          <p:cNvPicPr>
            <a:picLocks noChangeAspect="1"/>
          </p:cNvPicPr>
          <p:nvPr/>
        </p:nvPicPr>
        <p:blipFill>
          <a:blip r:embed="rId3"/>
          <a:stretch>
            <a:fillRect/>
          </a:stretch>
        </p:blipFill>
        <p:spPr>
          <a:xfrm>
            <a:off x="4340696" y="1939276"/>
            <a:ext cx="2359356" cy="2011854"/>
          </a:xfrm>
          <a:prstGeom prst="rect">
            <a:avLst/>
          </a:prstGeom>
        </p:spPr>
      </p:pic>
      <p:pic>
        <p:nvPicPr>
          <p:cNvPr id="7" name="Picture 6">
            <a:extLst>
              <a:ext uri="{FF2B5EF4-FFF2-40B4-BE49-F238E27FC236}">
                <a16:creationId xmlns:a16="http://schemas.microsoft.com/office/drawing/2014/main" id="{B1C773BF-825F-4579-A157-3E6A83E6CC88}"/>
              </a:ext>
            </a:extLst>
          </p:cNvPr>
          <p:cNvPicPr>
            <a:picLocks noChangeAspect="1"/>
          </p:cNvPicPr>
          <p:nvPr/>
        </p:nvPicPr>
        <p:blipFill>
          <a:blip r:embed="rId4"/>
          <a:stretch>
            <a:fillRect/>
          </a:stretch>
        </p:blipFill>
        <p:spPr>
          <a:xfrm>
            <a:off x="7851305" y="1945372"/>
            <a:ext cx="2365453" cy="2017951"/>
          </a:xfrm>
          <a:prstGeom prst="rect">
            <a:avLst/>
          </a:prstGeom>
        </p:spPr>
      </p:pic>
      <p:sp>
        <p:nvSpPr>
          <p:cNvPr id="8" name="Rectangle 7">
            <a:extLst>
              <a:ext uri="{FF2B5EF4-FFF2-40B4-BE49-F238E27FC236}">
                <a16:creationId xmlns:a16="http://schemas.microsoft.com/office/drawing/2014/main" id="{320A9BA3-DC79-4597-95A0-62DF2BABB4C0}"/>
              </a:ext>
            </a:extLst>
          </p:cNvPr>
          <p:cNvSpPr/>
          <p:nvPr/>
        </p:nvSpPr>
        <p:spPr>
          <a:xfrm>
            <a:off x="728662" y="4203858"/>
            <a:ext cx="27068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rPr>
              <a:t>Karin Kastens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rPr>
              <a:t>Gender </a:t>
            </a:r>
            <a:r>
              <a:rPr kumimoji="0" lang="nl-NL" sz="1800" b="0" i="0" u="none" strike="noStrike" kern="1200" cap="none" spc="0" normalizeH="0" baseline="0" noProof="0" dirty="0" err="1">
                <a:ln>
                  <a:noFill/>
                </a:ln>
                <a:solidFill>
                  <a:prstClr val="black"/>
                </a:solidFill>
                <a:effectLst/>
                <a:uLnTx/>
                <a:uFillTx/>
                <a:latin typeface="Arial"/>
                <a:ea typeface="+mn-ea"/>
                <a:cs typeface="+mn-cs"/>
              </a:rPr>
              <a:t>Equality</a:t>
            </a:r>
            <a:r>
              <a:rPr kumimoji="0" lang="nl-NL" sz="1800" b="0" i="0" u="none" strike="noStrike" kern="1200" cap="none" spc="0" normalizeH="0" baseline="0" noProof="0" dirty="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a:ln>
                  <a:noFill/>
                </a:ln>
                <a:solidFill>
                  <a:prstClr val="black"/>
                </a:solidFill>
                <a:effectLst/>
                <a:uLnTx/>
                <a:uFillTx/>
                <a:latin typeface="Arial"/>
                <a:ea typeface="+mn-ea"/>
                <a:cs typeface="+mn-cs"/>
              </a:rPr>
              <a:t>Officer</a:t>
            </a:r>
            <a:r>
              <a:rPr kumimoji="0" lang="nl-NL"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9" name="Rectangle 8">
            <a:extLst>
              <a:ext uri="{FF2B5EF4-FFF2-40B4-BE49-F238E27FC236}">
                <a16:creationId xmlns:a16="http://schemas.microsoft.com/office/drawing/2014/main" id="{4D8A3610-07D9-4184-A0B1-F403C2CA3C94}"/>
              </a:ext>
            </a:extLst>
          </p:cNvPr>
          <p:cNvSpPr/>
          <p:nvPr/>
        </p:nvSpPr>
        <p:spPr>
          <a:xfrm>
            <a:off x="4235422" y="4191665"/>
            <a:ext cx="337368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Barbara Molz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Deputy Gender Equality Officer</a:t>
            </a:r>
          </a:p>
        </p:txBody>
      </p:sp>
      <p:sp>
        <p:nvSpPr>
          <p:cNvPr id="10" name="Rectangle 9">
            <a:extLst>
              <a:ext uri="{FF2B5EF4-FFF2-40B4-BE49-F238E27FC236}">
                <a16:creationId xmlns:a16="http://schemas.microsoft.com/office/drawing/2014/main" id="{BA8EF06E-3ACC-4C23-AAD2-74BD279F1A10}"/>
              </a:ext>
            </a:extLst>
          </p:cNvPr>
          <p:cNvSpPr/>
          <p:nvPr/>
        </p:nvSpPr>
        <p:spPr>
          <a:xfrm>
            <a:off x="7851305" y="4150375"/>
            <a:ext cx="337368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Annelies van Wijngaarden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Deputy Gender Equality Officer</a:t>
            </a:r>
          </a:p>
        </p:txBody>
      </p:sp>
    </p:spTree>
    <p:extLst>
      <p:ext uri="{BB962C8B-B14F-4D97-AF65-F5344CB8AC3E}">
        <p14:creationId xmlns:p14="http://schemas.microsoft.com/office/powerpoint/2010/main" val="3995268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D555C-BF34-4D68-89FE-3A1525D0E8F8}"/>
              </a:ext>
            </a:extLst>
          </p:cNvPr>
          <p:cNvSpPr>
            <a:spLocks noGrp="1"/>
          </p:cNvSpPr>
          <p:nvPr>
            <p:ph type="body" sz="quarter" idx="14"/>
          </p:nvPr>
        </p:nvSpPr>
        <p:spPr>
          <a:xfrm>
            <a:off x="728661" y="601222"/>
            <a:ext cx="10994151" cy="1056128"/>
          </a:xfrm>
        </p:spPr>
        <p:txBody>
          <a:bodyPr/>
          <a:lstStyle/>
          <a:p>
            <a:r>
              <a:rPr lang="nl-NL" dirty="0"/>
              <a:t>EMAP - </a:t>
            </a:r>
            <a:r>
              <a:rPr lang="en-US" dirty="0"/>
              <a:t>Employee and Manager Assistance Program </a:t>
            </a:r>
          </a:p>
          <a:p>
            <a:endParaRPr lang="en-US" dirty="0"/>
          </a:p>
        </p:txBody>
      </p:sp>
      <p:sp>
        <p:nvSpPr>
          <p:cNvPr id="3" name="Text Placeholder 2">
            <a:extLst>
              <a:ext uri="{FF2B5EF4-FFF2-40B4-BE49-F238E27FC236}">
                <a16:creationId xmlns:a16="http://schemas.microsoft.com/office/drawing/2014/main" id="{0E2CC3C2-1809-431E-A91E-804514E70C27}"/>
              </a:ext>
            </a:extLst>
          </p:cNvPr>
          <p:cNvSpPr>
            <a:spLocks noGrp="1"/>
          </p:cNvSpPr>
          <p:nvPr>
            <p:ph type="body" sz="quarter" idx="16"/>
          </p:nvPr>
        </p:nvSpPr>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874B8B32-CB99-483D-B876-20778C8295D8}"/>
              </a:ext>
            </a:extLst>
          </p:cNvPr>
          <p:cNvSpPr>
            <a:spLocks noGrp="1"/>
          </p:cNvSpPr>
          <p:nvPr>
            <p:ph type="body" sz="quarter" idx="17"/>
          </p:nvPr>
        </p:nvSpPr>
        <p:spPr>
          <a:xfrm>
            <a:off x="715767" y="1329531"/>
            <a:ext cx="10747572" cy="4198938"/>
          </a:xfrm>
        </p:spPr>
        <p:txBody>
          <a:bodyPr/>
          <a:lstStyle/>
          <a:p>
            <a:r>
              <a:rPr lang="en-US" dirty="0">
                <a:hlinkClick r:id="rId2"/>
              </a:rPr>
              <a:t>https://maxintra.mpi.nl/our-mpi/emergency-information/247-free-mental-health-support</a:t>
            </a:r>
            <a:endParaRPr lang="en-US" dirty="0"/>
          </a:p>
          <a:p>
            <a:endParaRPr lang="nl-NL" dirty="0"/>
          </a:p>
          <a:p>
            <a:endParaRPr lang="en-US" dirty="0"/>
          </a:p>
        </p:txBody>
      </p:sp>
      <p:pic>
        <p:nvPicPr>
          <p:cNvPr id="6" name="Picture 5">
            <a:extLst>
              <a:ext uri="{FF2B5EF4-FFF2-40B4-BE49-F238E27FC236}">
                <a16:creationId xmlns:a16="http://schemas.microsoft.com/office/drawing/2014/main" id="{B6CF6B56-B711-4CD2-AD47-B7E26968FBCC}"/>
              </a:ext>
            </a:extLst>
          </p:cNvPr>
          <p:cNvPicPr>
            <a:picLocks noChangeAspect="1"/>
          </p:cNvPicPr>
          <p:nvPr/>
        </p:nvPicPr>
        <p:blipFill>
          <a:blip r:embed="rId3"/>
          <a:stretch>
            <a:fillRect/>
          </a:stretch>
        </p:blipFill>
        <p:spPr>
          <a:xfrm>
            <a:off x="835856" y="2183063"/>
            <a:ext cx="5457159" cy="3611562"/>
          </a:xfrm>
          <a:prstGeom prst="rect">
            <a:avLst/>
          </a:prstGeom>
        </p:spPr>
      </p:pic>
      <p:pic>
        <p:nvPicPr>
          <p:cNvPr id="8" name="Picture 7">
            <a:extLst>
              <a:ext uri="{FF2B5EF4-FFF2-40B4-BE49-F238E27FC236}">
                <a16:creationId xmlns:a16="http://schemas.microsoft.com/office/drawing/2014/main" id="{12817DB9-9BF5-4608-A596-0E284BF2253E}"/>
              </a:ext>
            </a:extLst>
          </p:cNvPr>
          <p:cNvPicPr>
            <a:picLocks noChangeAspect="1"/>
          </p:cNvPicPr>
          <p:nvPr/>
        </p:nvPicPr>
        <p:blipFill>
          <a:blip r:embed="rId4"/>
          <a:stretch>
            <a:fillRect/>
          </a:stretch>
        </p:blipFill>
        <p:spPr>
          <a:xfrm>
            <a:off x="6705188" y="2632596"/>
            <a:ext cx="4895542" cy="2277373"/>
          </a:xfrm>
          <a:prstGeom prst="rect">
            <a:avLst/>
          </a:prstGeom>
        </p:spPr>
      </p:pic>
      <p:sp>
        <p:nvSpPr>
          <p:cNvPr id="9" name="Rectangle 8">
            <a:extLst>
              <a:ext uri="{FF2B5EF4-FFF2-40B4-BE49-F238E27FC236}">
                <a16:creationId xmlns:a16="http://schemas.microsoft.com/office/drawing/2014/main" id="{748C6137-9290-434E-8B13-1B21A4853D28}"/>
              </a:ext>
            </a:extLst>
          </p:cNvPr>
          <p:cNvSpPr/>
          <p:nvPr/>
        </p:nvSpPr>
        <p:spPr>
          <a:xfrm>
            <a:off x="8068372" y="3181108"/>
            <a:ext cx="1440858" cy="1926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Arial"/>
                <a:ea typeface="+mn-ea"/>
                <a:cs typeface="+mn-cs"/>
              </a:rPr>
              <a:t>0800 / 0229543</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D429BD9B-42FA-4238-B3D4-FD36332146E9}"/>
              </a:ext>
            </a:extLst>
          </p:cNvPr>
          <p:cNvPicPr>
            <a:picLocks noChangeAspect="1"/>
          </p:cNvPicPr>
          <p:nvPr/>
        </p:nvPicPr>
        <p:blipFill>
          <a:blip r:embed="rId5"/>
          <a:stretch>
            <a:fillRect/>
          </a:stretch>
        </p:blipFill>
        <p:spPr>
          <a:xfrm>
            <a:off x="8029751" y="4947741"/>
            <a:ext cx="2141665" cy="1609023"/>
          </a:xfrm>
          <a:prstGeom prst="rect">
            <a:avLst/>
          </a:prstGeom>
        </p:spPr>
      </p:pic>
      <p:sp>
        <p:nvSpPr>
          <p:cNvPr id="11" name="TextBox 10">
            <a:extLst>
              <a:ext uri="{FF2B5EF4-FFF2-40B4-BE49-F238E27FC236}">
                <a16:creationId xmlns:a16="http://schemas.microsoft.com/office/drawing/2014/main" id="{C10B75A8-66B4-4396-806B-673CEAD09A32}"/>
              </a:ext>
            </a:extLst>
          </p:cNvPr>
          <p:cNvSpPr txBox="1"/>
          <p:nvPr/>
        </p:nvSpPr>
        <p:spPr bwMode="auto">
          <a:xfrm>
            <a:off x="6705188" y="2315302"/>
            <a:ext cx="3079088" cy="307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Registration</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and</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Sign</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Up:</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559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DCA771-0D85-4EAF-A872-62234E838A1F}"/>
              </a:ext>
            </a:extLst>
          </p:cNvPr>
          <p:cNvSpPr>
            <a:spLocks noGrp="1"/>
          </p:cNvSpPr>
          <p:nvPr>
            <p:ph type="body" sz="quarter" idx="16"/>
          </p:nvPr>
        </p:nvSpPr>
        <p:spPr/>
        <p:txBody>
          <a:bodyPr/>
          <a:lstStyle/>
          <a:p>
            <a:r>
              <a:rPr lang="pl-PL" dirty="0"/>
              <a:t>MPI General staff meeting december 17, 2024</a:t>
            </a:r>
            <a:endParaRPr lang="en-US" dirty="0"/>
          </a:p>
        </p:txBody>
      </p:sp>
      <p:pic>
        <p:nvPicPr>
          <p:cNvPr id="8" name="Picture 7">
            <a:extLst>
              <a:ext uri="{FF2B5EF4-FFF2-40B4-BE49-F238E27FC236}">
                <a16:creationId xmlns:a16="http://schemas.microsoft.com/office/drawing/2014/main" id="{D5601D12-AAB5-4CAA-8498-13EF5C753E95}"/>
              </a:ext>
            </a:extLst>
          </p:cNvPr>
          <p:cNvPicPr>
            <a:picLocks noChangeAspect="1"/>
          </p:cNvPicPr>
          <p:nvPr/>
        </p:nvPicPr>
        <p:blipFill>
          <a:blip r:embed="rId2"/>
          <a:stretch>
            <a:fillRect/>
          </a:stretch>
        </p:blipFill>
        <p:spPr>
          <a:xfrm>
            <a:off x="431515" y="601747"/>
            <a:ext cx="6572822" cy="3221972"/>
          </a:xfrm>
          <a:prstGeom prst="rect">
            <a:avLst/>
          </a:prstGeom>
        </p:spPr>
      </p:pic>
      <p:pic>
        <p:nvPicPr>
          <p:cNvPr id="10" name="Picture 9">
            <a:extLst>
              <a:ext uri="{FF2B5EF4-FFF2-40B4-BE49-F238E27FC236}">
                <a16:creationId xmlns:a16="http://schemas.microsoft.com/office/drawing/2014/main" id="{20BC3604-57E4-4574-9B0A-28E6DA64023D}"/>
              </a:ext>
            </a:extLst>
          </p:cNvPr>
          <p:cNvPicPr>
            <a:picLocks noChangeAspect="1"/>
          </p:cNvPicPr>
          <p:nvPr/>
        </p:nvPicPr>
        <p:blipFill>
          <a:blip r:embed="rId3"/>
          <a:stretch>
            <a:fillRect/>
          </a:stretch>
        </p:blipFill>
        <p:spPr>
          <a:xfrm>
            <a:off x="5326681" y="1072838"/>
            <a:ext cx="6572822" cy="3445628"/>
          </a:xfrm>
          <a:prstGeom prst="rect">
            <a:avLst/>
          </a:prstGeom>
        </p:spPr>
      </p:pic>
      <p:pic>
        <p:nvPicPr>
          <p:cNvPr id="12" name="Picture 11">
            <a:extLst>
              <a:ext uri="{FF2B5EF4-FFF2-40B4-BE49-F238E27FC236}">
                <a16:creationId xmlns:a16="http://schemas.microsoft.com/office/drawing/2014/main" id="{1E77AB18-640B-4915-8321-5C5033FC6291}"/>
              </a:ext>
            </a:extLst>
          </p:cNvPr>
          <p:cNvPicPr>
            <a:picLocks noChangeAspect="1"/>
          </p:cNvPicPr>
          <p:nvPr/>
        </p:nvPicPr>
        <p:blipFill>
          <a:blip r:embed="rId4"/>
          <a:stretch>
            <a:fillRect/>
          </a:stretch>
        </p:blipFill>
        <p:spPr>
          <a:xfrm>
            <a:off x="606176" y="4203538"/>
            <a:ext cx="4808306" cy="2398469"/>
          </a:xfrm>
          <a:prstGeom prst="rect">
            <a:avLst/>
          </a:prstGeom>
        </p:spPr>
      </p:pic>
      <p:pic>
        <p:nvPicPr>
          <p:cNvPr id="14" name="Picture 13">
            <a:extLst>
              <a:ext uri="{FF2B5EF4-FFF2-40B4-BE49-F238E27FC236}">
                <a16:creationId xmlns:a16="http://schemas.microsoft.com/office/drawing/2014/main" id="{217D2B85-C1D4-4C2E-8B76-2B03EC447F24}"/>
              </a:ext>
            </a:extLst>
          </p:cNvPr>
          <p:cNvPicPr>
            <a:picLocks noChangeAspect="1"/>
          </p:cNvPicPr>
          <p:nvPr/>
        </p:nvPicPr>
        <p:blipFill>
          <a:blip r:embed="rId5"/>
          <a:stretch>
            <a:fillRect/>
          </a:stretch>
        </p:blipFill>
        <p:spPr>
          <a:xfrm>
            <a:off x="5601375" y="4203539"/>
            <a:ext cx="5406610" cy="2398468"/>
          </a:xfrm>
          <a:prstGeom prst="rect">
            <a:avLst/>
          </a:prstGeom>
        </p:spPr>
      </p:pic>
    </p:spTree>
    <p:extLst>
      <p:ext uri="{BB962C8B-B14F-4D97-AF65-F5344CB8AC3E}">
        <p14:creationId xmlns:p14="http://schemas.microsoft.com/office/powerpoint/2010/main" val="12191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32A6E42-A74A-49F9-B1C1-32B73273969D}"/>
              </a:ext>
            </a:extLst>
          </p:cNvPr>
          <p:cNvSpPr>
            <a:spLocks noGrp="1"/>
          </p:cNvSpPr>
          <p:nvPr>
            <p:ph type="body" sz="quarter" idx="14"/>
          </p:nvPr>
        </p:nvSpPr>
        <p:spPr/>
        <p:txBody>
          <a:bodyPr/>
          <a:lstStyle/>
          <a:p>
            <a:r>
              <a:rPr lang="en-US" sz="2800" b="1" dirty="0"/>
              <a:t>Contact Information</a:t>
            </a:r>
          </a:p>
          <a:p>
            <a:endParaRPr lang="en-US" dirty="0"/>
          </a:p>
        </p:txBody>
      </p:sp>
      <p:sp>
        <p:nvSpPr>
          <p:cNvPr id="12" name="Text Placeholder 11">
            <a:extLst>
              <a:ext uri="{FF2B5EF4-FFF2-40B4-BE49-F238E27FC236}">
                <a16:creationId xmlns:a16="http://schemas.microsoft.com/office/drawing/2014/main" id="{72D37191-244A-4ED7-B9C5-22ADD7DC79BF}"/>
              </a:ext>
            </a:extLst>
          </p:cNvPr>
          <p:cNvSpPr>
            <a:spLocks noGrp="1"/>
          </p:cNvSpPr>
          <p:nvPr>
            <p:ph type="body" sz="quarter" idx="16"/>
          </p:nvPr>
        </p:nvSpPr>
        <p:spPr/>
        <p:txBody>
          <a:bodyPr/>
          <a:lstStyle/>
          <a:p>
            <a:r>
              <a:rPr lang="pl-PL" dirty="0"/>
              <a:t>Mpi general staff meeting december 17, 2024</a:t>
            </a:r>
            <a:endParaRPr lang="en-US" dirty="0"/>
          </a:p>
        </p:txBody>
      </p:sp>
      <p:sp>
        <p:nvSpPr>
          <p:cNvPr id="16" name="TextBox 15">
            <a:extLst>
              <a:ext uri="{FF2B5EF4-FFF2-40B4-BE49-F238E27FC236}">
                <a16:creationId xmlns:a16="http://schemas.microsoft.com/office/drawing/2014/main" id="{7946C895-E63F-4EB3-8A2D-1F2A5ECC35E4}"/>
              </a:ext>
            </a:extLst>
          </p:cNvPr>
          <p:cNvSpPr txBox="1"/>
          <p:nvPr/>
        </p:nvSpPr>
        <p:spPr bwMode="auto">
          <a:xfrm>
            <a:off x="728662" y="1582501"/>
            <a:ext cx="7223536" cy="235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Gender </a:t>
            </a:r>
            <a:r>
              <a:rPr kumimoji="0" lang="nl-NL" sz="1800" b="1" i="0" u="none" strike="noStrike" kern="1200" cap="none" spc="0" normalizeH="0" baseline="0" noProof="0" dirty="0" err="1">
                <a:ln>
                  <a:noFill/>
                </a:ln>
                <a:solidFill>
                  <a:prstClr val="black"/>
                </a:solidFill>
                <a:effectLst/>
                <a:uLnTx/>
                <a:uFillTx/>
                <a:latin typeface="Arial"/>
                <a:ea typeface="+mn-ea"/>
                <a:cs typeface="+mn-cs"/>
              </a:rPr>
              <a:t>Equality</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b="1" i="0" u="none" strike="noStrike" kern="1200" cap="none" spc="0" normalizeH="0" baseline="0" noProof="0" dirty="0" err="1">
                <a:ln>
                  <a:noFill/>
                </a:ln>
                <a:solidFill>
                  <a:prstClr val="black"/>
                </a:solidFill>
                <a:effectLst/>
                <a:uLnTx/>
                <a:uFillTx/>
                <a:latin typeface="Arial"/>
                <a:ea typeface="+mn-ea"/>
                <a:cs typeface="+mn-cs"/>
              </a:rPr>
              <a:t>Officer</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i="0" u="none" strike="noStrike" kern="1200" cap="none" spc="0" normalizeH="0" baseline="0" noProof="0" dirty="0">
                <a:ln>
                  <a:noFill/>
                </a:ln>
                <a:solidFill>
                  <a:prstClr val="black"/>
                </a:solidFill>
                <a:effectLst/>
                <a:uLnTx/>
                <a:uFillTx/>
                <a:latin typeface="Arial"/>
                <a:ea typeface="+mn-ea"/>
                <a:cs typeface="+mn-cs"/>
              </a:rPr>
              <a:t>Karin Kastens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Arial"/>
                <a:ea typeface="+mn-ea"/>
                <a:cs typeface="+mn-cs"/>
              </a:rPr>
              <a:t>Deputy</a:t>
            </a:r>
            <a:r>
              <a:rPr kumimoji="0" lang="nl-NL" sz="1800" b="1" i="0" u="none" strike="noStrike" kern="1200" cap="none" spc="0" normalizeH="0" baseline="0" noProof="0" dirty="0">
                <a:ln>
                  <a:noFill/>
                </a:ln>
                <a:solidFill>
                  <a:prstClr val="black"/>
                </a:solidFill>
                <a:effectLst/>
                <a:uLnTx/>
                <a:uFillTx/>
                <a:latin typeface="Arial"/>
                <a:ea typeface="+mn-ea"/>
                <a:cs typeface="+mn-cs"/>
              </a:rPr>
              <a:t> Gender </a:t>
            </a:r>
            <a:r>
              <a:rPr kumimoji="0" lang="nl-NL" sz="1800" b="1" i="0" u="none" strike="noStrike" kern="1200" cap="none" spc="0" normalizeH="0" baseline="0" noProof="0" dirty="0" err="1">
                <a:ln>
                  <a:noFill/>
                </a:ln>
                <a:solidFill>
                  <a:prstClr val="black"/>
                </a:solidFill>
                <a:effectLst/>
                <a:uLnTx/>
                <a:uFillTx/>
                <a:latin typeface="Arial"/>
                <a:ea typeface="+mn-ea"/>
                <a:cs typeface="+mn-cs"/>
              </a:rPr>
              <a:t>Equality</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b="1" i="0" u="none" strike="noStrike" kern="1200" cap="none" spc="0" normalizeH="0" baseline="0" noProof="0" dirty="0" err="1">
                <a:ln>
                  <a:noFill/>
                </a:ln>
                <a:solidFill>
                  <a:prstClr val="black"/>
                </a:solidFill>
                <a:effectLst/>
                <a:uLnTx/>
                <a:uFillTx/>
                <a:latin typeface="Arial"/>
                <a:ea typeface="+mn-ea"/>
                <a:cs typeface="+mn-cs"/>
              </a:rPr>
              <a:t>Officer</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i="0" u="none" strike="noStrike" kern="1200" cap="none" spc="0" normalizeH="0" baseline="0" noProof="0" dirty="0">
                <a:ln>
                  <a:noFill/>
                </a:ln>
                <a:solidFill>
                  <a:prstClr val="black"/>
                </a:solidFill>
                <a:effectLst/>
                <a:uLnTx/>
                <a:uFillTx/>
                <a:latin typeface="Arial"/>
                <a:ea typeface="+mn-ea"/>
                <a:cs typeface="+mn-cs"/>
              </a:rPr>
              <a:t>Barbara Molz</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Arial"/>
                <a:ea typeface="+mn-ea"/>
                <a:cs typeface="+mn-cs"/>
              </a:rPr>
              <a:t>Deputy</a:t>
            </a:r>
            <a:r>
              <a:rPr kumimoji="0" lang="nl-NL" sz="1800" b="1" i="0" u="none" strike="noStrike" kern="1200" cap="none" spc="0" normalizeH="0" baseline="0" noProof="0" dirty="0">
                <a:ln>
                  <a:noFill/>
                </a:ln>
                <a:solidFill>
                  <a:prstClr val="black"/>
                </a:solidFill>
                <a:effectLst/>
                <a:uLnTx/>
                <a:uFillTx/>
                <a:latin typeface="Arial"/>
                <a:ea typeface="+mn-ea"/>
                <a:cs typeface="+mn-cs"/>
              </a:rPr>
              <a:t> Gender </a:t>
            </a:r>
            <a:r>
              <a:rPr kumimoji="0" lang="nl-NL" sz="1800" b="1" i="0" u="none" strike="noStrike" kern="1200" cap="none" spc="0" normalizeH="0" baseline="0" noProof="0" dirty="0" err="1">
                <a:ln>
                  <a:noFill/>
                </a:ln>
                <a:solidFill>
                  <a:prstClr val="black"/>
                </a:solidFill>
                <a:effectLst/>
                <a:uLnTx/>
                <a:uFillTx/>
                <a:latin typeface="Arial"/>
                <a:ea typeface="+mn-ea"/>
                <a:cs typeface="+mn-cs"/>
              </a:rPr>
              <a:t>Equality</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b="1" i="0" u="none" strike="noStrike" kern="1200" cap="none" spc="0" normalizeH="0" baseline="0" noProof="0" dirty="0" err="1">
                <a:ln>
                  <a:noFill/>
                </a:ln>
                <a:solidFill>
                  <a:prstClr val="black"/>
                </a:solidFill>
                <a:effectLst/>
                <a:uLnTx/>
                <a:uFillTx/>
                <a:latin typeface="Arial"/>
                <a:ea typeface="+mn-ea"/>
                <a:cs typeface="+mn-cs"/>
              </a:rPr>
              <a:t>Officer</a:t>
            </a:r>
            <a:r>
              <a:rPr kumimoji="0" lang="nl-NL" sz="1800" b="1" i="0" u="none" strike="noStrike" kern="1200" cap="none" spc="0" normalizeH="0" baseline="0" noProof="0" dirty="0">
                <a:ln>
                  <a:noFill/>
                </a:ln>
                <a:solidFill>
                  <a:prstClr val="black"/>
                </a:solidFill>
                <a:effectLst/>
                <a:uLnTx/>
                <a:uFillTx/>
                <a:latin typeface="Arial"/>
                <a:ea typeface="+mn-ea"/>
                <a:cs typeface="+mn-cs"/>
              </a:rPr>
              <a:t>: </a:t>
            </a:r>
            <a:r>
              <a:rPr kumimoji="0" lang="nl-NL" sz="1800" i="0" u="none" strike="noStrike" kern="1200" cap="none" spc="0" normalizeH="0" baseline="0" noProof="0" dirty="0">
                <a:ln>
                  <a:noFill/>
                </a:ln>
                <a:solidFill>
                  <a:prstClr val="black"/>
                </a:solidFill>
                <a:effectLst/>
                <a:uLnTx/>
                <a:uFillTx/>
                <a:latin typeface="Arial"/>
                <a:ea typeface="+mn-ea"/>
                <a:cs typeface="+mn-cs"/>
              </a:rPr>
              <a:t>Annelies van Wijngaarden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rPr>
              <a:t>Email: </a:t>
            </a:r>
            <a:r>
              <a:rPr kumimoji="0" lang="nl-NL" sz="1800" b="0" i="0" u="none" strike="noStrike" kern="1200" cap="none" spc="0" normalizeH="0" baseline="0" noProof="0" dirty="0">
                <a:ln>
                  <a:noFill/>
                </a:ln>
                <a:solidFill>
                  <a:prstClr val="black"/>
                </a:solidFill>
                <a:effectLst/>
                <a:uLnTx/>
                <a:uFillTx/>
                <a:latin typeface="Arial"/>
                <a:ea typeface="+mn-ea"/>
                <a:cs typeface="+mn-cs"/>
                <a:hlinkClick r:id="rId3"/>
              </a:rPr>
              <a:t>equality@mpi.nl</a:t>
            </a:r>
            <a:r>
              <a:rPr kumimoji="0" lang="nl-NL"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AB6806C-65E3-439D-8C1F-0850499EBF00}"/>
              </a:ext>
            </a:extLst>
          </p:cNvPr>
          <p:cNvSpPr txBox="1"/>
          <p:nvPr/>
        </p:nvSpPr>
        <p:spPr bwMode="auto">
          <a:xfrm>
            <a:off x="728662" y="3710102"/>
            <a:ext cx="7792752"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786A"/>
                </a:solidFill>
                <a:effectLst/>
                <a:uLnTx/>
                <a:uFillTx/>
                <a:latin typeface="Arial"/>
                <a:ea typeface="+mn-ea"/>
                <a:cs typeface="+mn-cs"/>
              </a:rPr>
              <a:t>Equal</a:t>
            </a:r>
            <a:r>
              <a:rPr kumimoji="0" lang="nl-NL" sz="1800" b="0" i="0" u="none" strike="noStrike" kern="1200" cap="none" spc="0" normalizeH="0" baseline="0" noProof="0" dirty="0">
                <a:ln>
                  <a:noFill/>
                </a:ln>
                <a:solidFill>
                  <a:srgbClr val="00786A"/>
                </a:solidFill>
                <a:effectLst/>
                <a:uLnTx/>
                <a:uFillTx/>
                <a:latin typeface="Arial"/>
                <a:ea typeface="+mn-ea"/>
                <a:cs typeface="+mn-cs"/>
              </a:rPr>
              <a:t> </a:t>
            </a:r>
            <a:r>
              <a:rPr kumimoji="0" lang="nl-NL" sz="1800" b="0" i="0" u="none" strike="noStrike" kern="1200" cap="none" spc="0" normalizeH="0" baseline="0" noProof="0" dirty="0" err="1">
                <a:ln>
                  <a:noFill/>
                </a:ln>
                <a:solidFill>
                  <a:srgbClr val="00786A"/>
                </a:solidFill>
                <a:effectLst/>
                <a:uLnTx/>
                <a:uFillTx/>
                <a:latin typeface="Arial"/>
                <a:ea typeface="+mn-ea"/>
                <a:cs typeface="+mn-cs"/>
              </a:rPr>
              <a:t>Opportunities</a:t>
            </a:r>
            <a:r>
              <a:rPr kumimoji="0" lang="nl-NL" sz="1800" b="0" i="0" u="none" strike="noStrike" kern="1200" cap="none" spc="0" normalizeH="0" baseline="0" noProof="0" dirty="0">
                <a:ln>
                  <a:noFill/>
                </a:ln>
                <a:solidFill>
                  <a:srgbClr val="00786A"/>
                </a:solidFill>
                <a:effectLst/>
                <a:uLnTx/>
                <a:uFillTx/>
                <a:latin typeface="Arial"/>
                <a:ea typeface="+mn-ea"/>
                <a:cs typeface="+mn-cs"/>
              </a:rPr>
              <a:t> on </a:t>
            </a:r>
            <a:r>
              <a:rPr kumimoji="0" lang="nl-NL" sz="1800" b="0" i="0" u="none" strike="noStrike" kern="1200" cap="none" spc="0" normalizeH="0" baseline="0" noProof="0" dirty="0" err="1">
                <a:ln>
                  <a:noFill/>
                </a:ln>
                <a:solidFill>
                  <a:srgbClr val="00786A"/>
                </a:solidFill>
                <a:effectLst/>
                <a:uLnTx/>
                <a:uFillTx/>
                <a:latin typeface="Arial"/>
                <a:ea typeface="+mn-ea"/>
                <a:cs typeface="+mn-cs"/>
              </a:rPr>
              <a:t>MaxIntra</a:t>
            </a:r>
            <a:endParaRPr kumimoji="0" lang="nl-NL" sz="1800" b="0" i="0" u="none" strike="noStrike" kern="1200" cap="none" spc="0" normalizeH="0" baseline="0" noProof="0" dirty="0">
              <a:ln>
                <a:noFill/>
              </a:ln>
              <a:solidFill>
                <a:srgbClr val="00786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786A"/>
                </a:solidFill>
                <a:effectLst/>
                <a:uLnTx/>
                <a:uFillTx/>
                <a:latin typeface="Arial"/>
                <a:ea typeface="+mn-ea"/>
                <a:cs typeface="+mn-cs"/>
                <a:hlinkClick r:id="rId4"/>
              </a:rPr>
              <a:t>https://maxintra.mpi.nl/our-mpi/support-representation/equal-opportunities</a:t>
            </a:r>
            <a:endParaRPr kumimoji="0" lang="nl-NL" sz="1800" b="0" i="0" u="none" strike="noStrike" kern="1200" cap="none" spc="0" normalizeH="0" baseline="0" noProof="0" dirty="0">
              <a:ln>
                <a:noFill/>
              </a:ln>
              <a:solidFill>
                <a:srgbClr val="00786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816A"/>
                </a:solidFill>
                <a:effectLst/>
                <a:uLnTx/>
                <a:uFillTx/>
                <a:latin typeface="Arial"/>
                <a:ea typeface="+mn-ea"/>
                <a:cs typeface="+mn-cs"/>
              </a:rPr>
              <a:t>Equal</a:t>
            </a:r>
            <a:r>
              <a:rPr kumimoji="0" lang="nl-NL" sz="1800" b="0" i="0" u="none" strike="noStrike" kern="1200" cap="none" spc="0" normalizeH="0" baseline="0" noProof="0" dirty="0">
                <a:ln>
                  <a:noFill/>
                </a:ln>
                <a:solidFill>
                  <a:srgbClr val="00816A"/>
                </a:solidFill>
                <a:effectLst/>
                <a:uLnTx/>
                <a:uFillTx/>
                <a:latin typeface="Arial"/>
                <a:ea typeface="+mn-ea"/>
                <a:cs typeface="+mn-cs"/>
              </a:rPr>
              <a:t> </a:t>
            </a:r>
            <a:r>
              <a:rPr kumimoji="0" lang="nl-NL" sz="1800" b="0" i="0" u="none" strike="noStrike" kern="1200" cap="none" spc="0" normalizeH="0" baseline="0" noProof="0" dirty="0" err="1">
                <a:ln>
                  <a:noFill/>
                </a:ln>
                <a:solidFill>
                  <a:srgbClr val="00816A"/>
                </a:solidFill>
                <a:effectLst/>
                <a:uLnTx/>
                <a:uFillTx/>
                <a:latin typeface="Arial"/>
                <a:ea typeface="+mn-ea"/>
                <a:cs typeface="+mn-cs"/>
              </a:rPr>
              <a:t>Opportunities</a:t>
            </a:r>
            <a:r>
              <a:rPr kumimoji="0" lang="nl-NL" sz="1800" b="0" i="0" u="none" strike="noStrike" kern="1200" cap="none" spc="0" normalizeH="0" baseline="0" noProof="0" dirty="0">
                <a:ln>
                  <a:noFill/>
                </a:ln>
                <a:solidFill>
                  <a:srgbClr val="00816A"/>
                </a:solidFill>
                <a:effectLst/>
                <a:uLnTx/>
                <a:uFillTx/>
                <a:latin typeface="Arial"/>
                <a:ea typeface="+mn-ea"/>
                <a:cs typeface="+mn-cs"/>
              </a:rPr>
              <a:t> on www.mpi.nl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hlinkClick r:id="rId5"/>
              </a:rPr>
              <a:t>https://www.mpi.nl/page/equal-opportunities</a:t>
            </a: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786A"/>
                </a:solidFill>
                <a:effectLst/>
                <a:uLnTx/>
                <a:uFillTx/>
                <a:latin typeface="Arial"/>
                <a:ea typeface="+mn-ea"/>
                <a:cs typeface="+mn-cs"/>
              </a:rPr>
              <a:t>Max Planck Society on </a:t>
            </a:r>
            <a:r>
              <a:rPr kumimoji="0" lang="nl-NL" sz="1800" b="0" i="0" u="none" strike="noStrike" kern="1200" cap="none" spc="0" normalizeH="0" baseline="0" noProof="0" dirty="0" err="1">
                <a:ln>
                  <a:noFill/>
                </a:ln>
                <a:solidFill>
                  <a:srgbClr val="00786A"/>
                </a:solidFill>
                <a:effectLst/>
                <a:uLnTx/>
                <a:uFillTx/>
                <a:latin typeface="Arial"/>
                <a:ea typeface="+mn-ea"/>
                <a:cs typeface="+mn-cs"/>
              </a:rPr>
              <a:t>Equal</a:t>
            </a:r>
            <a:r>
              <a:rPr kumimoji="0" lang="nl-NL" sz="1800" b="0" i="0" u="none" strike="noStrike" kern="1200" cap="none" spc="0" normalizeH="0" baseline="0" noProof="0" dirty="0">
                <a:ln>
                  <a:noFill/>
                </a:ln>
                <a:solidFill>
                  <a:srgbClr val="00786A"/>
                </a:solidFill>
                <a:effectLst/>
                <a:uLnTx/>
                <a:uFillTx/>
                <a:latin typeface="Arial"/>
                <a:ea typeface="+mn-ea"/>
                <a:cs typeface="+mn-cs"/>
              </a:rPr>
              <a:t> </a:t>
            </a:r>
            <a:r>
              <a:rPr kumimoji="0" lang="nl-NL" sz="1800" b="0" i="0" u="none" strike="noStrike" kern="1200" cap="none" spc="0" normalizeH="0" baseline="0" noProof="0" dirty="0" err="1">
                <a:ln>
                  <a:noFill/>
                </a:ln>
                <a:solidFill>
                  <a:srgbClr val="00786A"/>
                </a:solidFill>
                <a:effectLst/>
                <a:uLnTx/>
                <a:uFillTx/>
                <a:latin typeface="Arial"/>
                <a:ea typeface="+mn-ea"/>
                <a:cs typeface="+mn-cs"/>
              </a:rPr>
              <a:t>Opportunties</a:t>
            </a:r>
            <a:endParaRPr kumimoji="0" lang="nl-NL" sz="1800" b="0" i="0" u="none" strike="noStrike" kern="1200" cap="none" spc="0" normalizeH="0" baseline="0" noProof="0" dirty="0">
              <a:ln>
                <a:noFill/>
              </a:ln>
              <a:solidFill>
                <a:srgbClr val="00786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hlinkClick r:id="rId6"/>
              </a:rPr>
              <a:t>https://www.mpg.de/equal_opportunities</a:t>
            </a: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0621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nl-NL" sz="2800" dirty="0" err="1"/>
              <a:t>Upcoming</a:t>
            </a:r>
            <a:r>
              <a:rPr lang="nl-NL" sz="2800" dirty="0"/>
              <a:t> Events 2025</a:t>
            </a:r>
            <a:r>
              <a:rPr lang="pl-PL" sz="2800" dirty="0"/>
              <a:t>-2026</a:t>
            </a:r>
            <a:r>
              <a:rPr lang="nl-NL" sz="2800" dirty="0"/>
              <a:t> – Save the dates </a:t>
            </a:r>
            <a:endParaRPr lang="en-GB" sz="2800" dirty="0"/>
          </a:p>
          <a:p>
            <a:endParaRPr lang="en-GB" dirty="0"/>
          </a:p>
        </p:txBody>
      </p:sp>
      <p:sp>
        <p:nvSpPr>
          <p:cNvPr id="3" name="Text Placeholder 2"/>
          <p:cNvSpPr>
            <a:spLocks noGrp="1"/>
          </p:cNvSpPr>
          <p:nvPr>
            <p:ph type="body" sz="quarter" idx="16"/>
          </p:nvPr>
        </p:nvSpPr>
        <p:spPr/>
        <p:txBody>
          <a:bodyPr/>
          <a:lstStyle/>
          <a:p>
            <a:r>
              <a:rPr lang="en-US" dirty="0"/>
              <a:t>MPI General Staff Meeting </a:t>
            </a:r>
            <a:r>
              <a:rPr lang="en-US" dirty="0" err="1"/>
              <a:t>december</a:t>
            </a:r>
            <a:r>
              <a:rPr lang="en-US" dirty="0"/>
              <a:t> 17, 2024</a:t>
            </a:r>
          </a:p>
        </p:txBody>
      </p:sp>
      <p:sp>
        <p:nvSpPr>
          <p:cNvPr id="7" name="Rectangle 6">
            <a:extLst>
              <a:ext uri="{FF2B5EF4-FFF2-40B4-BE49-F238E27FC236}">
                <a16:creationId xmlns:a16="http://schemas.microsoft.com/office/drawing/2014/main" id="{8E5F5B79-1817-4674-A747-EA25FD1516CB}"/>
              </a:ext>
            </a:extLst>
          </p:cNvPr>
          <p:cNvSpPr/>
          <p:nvPr/>
        </p:nvSpPr>
        <p:spPr>
          <a:xfrm>
            <a:off x="728662" y="1447769"/>
            <a:ext cx="8337517" cy="4809009"/>
          </a:xfrm>
          <a:prstGeom prst="rect">
            <a:avLst/>
          </a:prstGeom>
        </p:spPr>
        <p:txBody>
          <a:bodyPr wrap="square">
            <a:spAutoFit/>
          </a:bodyPr>
          <a:lstStyle/>
          <a:p>
            <a:r>
              <a:rPr lang="nl-NL" sz="1600" b="1" dirty="0">
                <a:latin typeface="Arial" panose="020B0604020202020204" pitchFamily="34" charset="0"/>
                <a:cs typeface="Arial" panose="020B0604020202020204" pitchFamily="34" charset="0"/>
              </a:rPr>
              <a:t>Nijmegen </a:t>
            </a:r>
            <a:r>
              <a:rPr lang="nl-NL" sz="1600" b="1" dirty="0" err="1">
                <a:latin typeface="Arial" panose="020B0604020202020204" pitchFamily="34" charset="0"/>
                <a:cs typeface="Arial" panose="020B0604020202020204" pitchFamily="34" charset="0"/>
              </a:rPr>
              <a:t>Lectures</a:t>
            </a:r>
            <a:r>
              <a:rPr lang="nl-NL" sz="1600" b="1" dirty="0">
                <a:latin typeface="Arial" panose="020B0604020202020204" pitchFamily="34" charset="0"/>
                <a:cs typeface="Arial" panose="020B0604020202020204" pitchFamily="34" charset="0"/>
              </a:rPr>
              <a:t> by Vic and </a:t>
            </a:r>
            <a:r>
              <a:rPr lang="nl-NL" sz="1600" b="1" dirty="0" err="1">
                <a:latin typeface="Arial" panose="020B0604020202020204" pitchFamily="34" charset="0"/>
                <a:cs typeface="Arial" panose="020B0604020202020204" pitchFamily="34" charset="0"/>
              </a:rPr>
              <a:t>Fernanda</a:t>
            </a:r>
            <a:r>
              <a:rPr lang="nl-NL" sz="1600" b="1" dirty="0">
                <a:latin typeface="Arial" panose="020B0604020202020204" pitchFamily="34" charset="0"/>
                <a:cs typeface="Arial" panose="020B0604020202020204" pitchFamily="34" charset="0"/>
              </a:rPr>
              <a:t> Ferreira</a:t>
            </a:r>
          </a:p>
          <a:p>
            <a:r>
              <a:rPr lang="nl-NL" sz="1600" dirty="0">
                <a:latin typeface="Arial" panose="020B0604020202020204" pitchFamily="34" charset="0"/>
                <a:cs typeface="Arial" panose="020B0604020202020204" pitchFamily="34" charset="0"/>
              </a:rPr>
              <a:t>Jan 07-09</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MPI General Staff Meetings in 2025</a:t>
            </a:r>
          </a:p>
          <a:p>
            <a:r>
              <a:rPr lang="en-US" sz="1600" dirty="0">
                <a:latin typeface="Arial" panose="020B0604020202020204" pitchFamily="34" charset="0"/>
                <a:cs typeface="Arial" panose="020B0604020202020204" pitchFamily="34" charset="0"/>
              </a:rPr>
              <a:t>March 18, June 17, September 9, December 16</a:t>
            </a:r>
            <a:endParaRPr lang="pl-PL"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pl-PL" sz="1600" b="1" dirty="0">
                <a:latin typeface="Arial" panose="020B0604020202020204" pitchFamily="34" charset="0"/>
                <a:cs typeface="Arial" panose="020B0604020202020204" pitchFamily="34" charset="0"/>
              </a:rPr>
              <a:t>Newcomers meetings 2025</a:t>
            </a:r>
          </a:p>
          <a:p>
            <a:r>
              <a:rPr lang="en-US" sz="1600" dirty="0"/>
              <a:t>13 February</a:t>
            </a:r>
            <a:r>
              <a:rPr lang="pl-PL" sz="1600" dirty="0"/>
              <a:t>, </a:t>
            </a:r>
            <a:r>
              <a:rPr lang="en-US" sz="1600" dirty="0"/>
              <a:t>15 May</a:t>
            </a:r>
            <a:r>
              <a:rPr lang="pl-PL" sz="1600" dirty="0"/>
              <a:t>, </a:t>
            </a:r>
            <a:r>
              <a:rPr lang="en-US" sz="1600" dirty="0"/>
              <a:t>18 September</a:t>
            </a:r>
            <a:r>
              <a:rPr lang="pl-PL" sz="1600" dirty="0"/>
              <a:t>, </a:t>
            </a:r>
            <a:r>
              <a:rPr lang="en-US" sz="1600" dirty="0"/>
              <a:t>13 November</a:t>
            </a:r>
            <a:endParaRPr lang="nl-NL" sz="1600" dirty="0"/>
          </a:p>
          <a:p>
            <a:endParaRPr lang="pl-PL" sz="1600" dirty="0">
              <a:latin typeface="Arial" panose="020B0604020202020204" pitchFamily="34" charset="0"/>
              <a:cs typeface="Arial" panose="020B0604020202020204" pitchFamily="34" charset="0"/>
            </a:endParaRPr>
          </a:p>
          <a:p>
            <a:r>
              <a:rPr lang="pl-PL" sz="1600" b="1" dirty="0">
                <a:latin typeface="Arial" panose="020B0604020202020204" pitchFamily="34" charset="0"/>
                <a:cs typeface="Arial" panose="020B0604020202020204" pitchFamily="34" charset="0"/>
              </a:rPr>
              <a:t>Kuratorium</a:t>
            </a:r>
          </a:p>
          <a:p>
            <a:r>
              <a:rPr lang="pl-PL" sz="1600" dirty="0">
                <a:latin typeface="Arial" panose="020B0604020202020204" pitchFamily="34" charset="0"/>
                <a:cs typeface="Arial" panose="020B0604020202020204" pitchFamily="34" charset="0"/>
              </a:rPr>
              <a:t>March </a:t>
            </a:r>
            <a:r>
              <a:rPr lang="en-US" sz="1600" dirty="0">
                <a:latin typeface="Arial" panose="020B0604020202020204" pitchFamily="34" charset="0"/>
                <a:cs typeface="Arial" panose="020B0604020202020204" pitchFamily="34" charset="0"/>
              </a:rPr>
              <a:t>24</a:t>
            </a:r>
            <a:endParaRPr lang="pl-PL"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th</a:t>
            </a:r>
            <a:r>
              <a:rPr lang="en-US" sz="1600" b="1" dirty="0">
                <a:latin typeface="Arial" panose="020B0604020202020204" pitchFamily="34" charset="0"/>
                <a:cs typeface="Arial" panose="020B0604020202020204" pitchFamily="34" charset="0"/>
              </a:rPr>
              <a:t> conference on ISGS</a:t>
            </a:r>
          </a:p>
          <a:p>
            <a:r>
              <a:rPr lang="en-US" sz="1600" dirty="0">
                <a:latin typeface="Arial" panose="020B0604020202020204" pitchFamily="34" charset="0"/>
                <a:cs typeface="Arial" panose="020B0604020202020204" pitchFamily="34" charset="0"/>
              </a:rPr>
              <a:t>July 9-11</a:t>
            </a:r>
          </a:p>
          <a:p>
            <a:endParaRPr lang="pl-PL" sz="1600" dirty="0">
              <a:latin typeface="Arial" panose="020B0604020202020204" pitchFamily="34" charset="0"/>
              <a:cs typeface="Arial" panose="020B0604020202020204" pitchFamily="34" charset="0"/>
            </a:endParaRPr>
          </a:p>
          <a:p>
            <a:r>
              <a:rPr lang="pl-PL" sz="1600" b="1" dirty="0">
                <a:latin typeface="Arial" panose="020B0604020202020204" pitchFamily="34" charset="0"/>
                <a:cs typeface="Arial" panose="020B0604020202020204" pitchFamily="34" charset="0"/>
              </a:rPr>
              <a:t>Fachbeirat 2026</a:t>
            </a:r>
          </a:p>
          <a:p>
            <a:r>
              <a:rPr lang="en-US" sz="1600" dirty="0">
                <a:latin typeface="Arial" panose="020B0604020202020204" pitchFamily="34" charset="0"/>
                <a:cs typeface="Arial" panose="020B0604020202020204" pitchFamily="34" charset="0"/>
              </a:rPr>
              <a:t>January 26-30</a:t>
            </a:r>
            <a:r>
              <a:rPr lang="pl-PL" sz="1600" dirty="0">
                <a:latin typeface="Arial" panose="020B0604020202020204" pitchFamily="34" charset="0"/>
                <a:cs typeface="Arial" panose="020B0604020202020204" pitchFamily="34" charset="0"/>
              </a:rPr>
              <a:t>, 2026</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5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EA2026AA-553A-44E7-B0B3-52B354563296}"/>
              </a:ext>
            </a:extLst>
          </p:cNvPr>
          <p:cNvPicPr>
            <a:picLocks noChangeAspect="1"/>
          </p:cNvPicPr>
          <p:nvPr/>
        </p:nvPicPr>
        <p:blipFill>
          <a:blip r:embed="rId3"/>
          <a:stretch>
            <a:fillRect/>
          </a:stretch>
        </p:blipFill>
        <p:spPr>
          <a:xfrm>
            <a:off x="6870235" y="1447769"/>
            <a:ext cx="3294683" cy="4643306"/>
          </a:xfrm>
          <a:prstGeom prst="rect">
            <a:avLst/>
          </a:prstGeom>
        </p:spPr>
      </p:pic>
    </p:spTree>
    <p:extLst>
      <p:ext uri="{BB962C8B-B14F-4D97-AF65-F5344CB8AC3E}">
        <p14:creationId xmlns:p14="http://schemas.microsoft.com/office/powerpoint/2010/main" val="1659679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pl-PL" dirty="0"/>
              <a:t>Sustainability Working Group</a:t>
            </a:r>
            <a:endParaRPr lang="nl-NL" dirty="0"/>
          </a:p>
        </p:txBody>
      </p:sp>
      <p:sp>
        <p:nvSpPr>
          <p:cNvPr id="4" name="Text Placeholder 3"/>
          <p:cNvSpPr>
            <a:spLocks noGrp="1"/>
          </p:cNvSpPr>
          <p:nvPr>
            <p:ph type="body" sz="quarter" idx="12"/>
          </p:nvPr>
        </p:nvSpPr>
        <p:spPr/>
        <p:txBody>
          <a:bodyPr/>
          <a:lstStyle/>
          <a:p>
            <a:r>
              <a:rPr lang="pl-PL" dirty="0"/>
              <a:t>Clara kunst</a:t>
            </a:r>
            <a:endParaRPr lang="nl-NL" dirty="0"/>
          </a:p>
        </p:txBody>
      </p:sp>
      <p:sp>
        <p:nvSpPr>
          <p:cNvPr id="8" name="Text Placeholder 7"/>
          <p:cNvSpPr>
            <a:spLocks noGrp="1"/>
          </p:cNvSpPr>
          <p:nvPr>
            <p:ph type="body" sz="quarter" idx="11"/>
          </p:nvPr>
        </p:nvSpPr>
        <p:spPr>
          <a:xfrm>
            <a:off x="4310063" y="4396940"/>
            <a:ext cx="6672262" cy="329630"/>
          </a:xfrm>
        </p:spPr>
        <p:txBody>
          <a:bodyPr/>
          <a:lstStyle/>
          <a:p>
            <a:r>
              <a:rPr lang="nl-NL" dirty="0"/>
              <a:t>Staff meeting December 17, 2024</a:t>
            </a:r>
          </a:p>
        </p:txBody>
      </p:sp>
    </p:spTree>
    <p:extLst>
      <p:ext uri="{BB962C8B-B14F-4D97-AF65-F5344CB8AC3E}">
        <p14:creationId xmlns:p14="http://schemas.microsoft.com/office/powerpoint/2010/main" val="3796286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E88A48-DEC7-4B68-B6E6-2C312AB11F0C}"/>
              </a:ext>
            </a:extLst>
          </p:cNvPr>
          <p:cNvSpPr>
            <a:spLocks noGrp="1"/>
          </p:cNvSpPr>
          <p:nvPr>
            <p:ph type="body" sz="quarter" idx="14"/>
          </p:nvPr>
        </p:nvSpPr>
        <p:spPr/>
        <p:txBody>
          <a:bodyPr>
            <a:normAutofit/>
          </a:bodyPr>
          <a:lstStyle/>
          <a:p>
            <a:r>
              <a:rPr lang="en-US" sz="2800" b="1" dirty="0"/>
              <a:t>Our Group</a:t>
            </a:r>
            <a:endParaRPr lang="en-GB" sz="2800" b="1" dirty="0"/>
          </a:p>
        </p:txBody>
      </p:sp>
      <p:sp>
        <p:nvSpPr>
          <p:cNvPr id="6" name="Text Placeholder 5">
            <a:extLst>
              <a:ext uri="{FF2B5EF4-FFF2-40B4-BE49-F238E27FC236}">
                <a16:creationId xmlns:a16="http://schemas.microsoft.com/office/drawing/2014/main" id="{ECC789FC-5DAC-496E-BC95-0395ED70E62D}"/>
              </a:ext>
            </a:extLst>
          </p:cNvPr>
          <p:cNvSpPr>
            <a:spLocks noGrp="1"/>
          </p:cNvSpPr>
          <p:nvPr>
            <p:ph type="body" sz="quarter" idx="16"/>
          </p:nvPr>
        </p:nvSpPr>
        <p:spPr/>
        <p:txBody>
          <a:bodyPr/>
          <a:lstStyle/>
          <a:p>
            <a:r>
              <a:rPr lang="en-GB" dirty="0"/>
              <a:t>Sustainability Working group – MPI GENERAL STAFF MEETING DECEMBER 17, 2024</a:t>
            </a:r>
          </a:p>
        </p:txBody>
      </p:sp>
      <p:pic>
        <p:nvPicPr>
          <p:cNvPr id="8" name="Picture 7">
            <a:extLst>
              <a:ext uri="{FF2B5EF4-FFF2-40B4-BE49-F238E27FC236}">
                <a16:creationId xmlns:a16="http://schemas.microsoft.com/office/drawing/2014/main" id="{00D57C50-DDCE-4F47-B4F5-6726ACBF88F7}"/>
              </a:ext>
            </a:extLst>
          </p:cNvPr>
          <p:cNvPicPr>
            <a:picLocks noChangeAspect="1"/>
          </p:cNvPicPr>
          <p:nvPr/>
        </p:nvPicPr>
        <p:blipFill>
          <a:blip r:embed="rId2"/>
          <a:stretch>
            <a:fillRect/>
          </a:stretch>
        </p:blipFill>
        <p:spPr>
          <a:xfrm>
            <a:off x="7634837" y="1050998"/>
            <a:ext cx="1690194" cy="1440000"/>
          </a:xfrm>
          <a:prstGeom prst="rect">
            <a:avLst/>
          </a:prstGeom>
        </p:spPr>
      </p:pic>
      <p:pic>
        <p:nvPicPr>
          <p:cNvPr id="10" name="Picture 9">
            <a:extLst>
              <a:ext uri="{FF2B5EF4-FFF2-40B4-BE49-F238E27FC236}">
                <a16:creationId xmlns:a16="http://schemas.microsoft.com/office/drawing/2014/main" id="{C890C224-AEC6-4943-ABA3-216321ACE356}"/>
              </a:ext>
            </a:extLst>
          </p:cNvPr>
          <p:cNvPicPr>
            <a:picLocks noChangeAspect="1"/>
          </p:cNvPicPr>
          <p:nvPr/>
        </p:nvPicPr>
        <p:blipFill>
          <a:blip r:embed="rId3"/>
          <a:stretch>
            <a:fillRect/>
          </a:stretch>
        </p:blipFill>
        <p:spPr>
          <a:xfrm>
            <a:off x="1072507" y="1670961"/>
            <a:ext cx="1690193" cy="1440000"/>
          </a:xfrm>
          <a:prstGeom prst="rect">
            <a:avLst/>
          </a:prstGeom>
        </p:spPr>
      </p:pic>
      <p:pic>
        <p:nvPicPr>
          <p:cNvPr id="13" name="Picture 12">
            <a:extLst>
              <a:ext uri="{FF2B5EF4-FFF2-40B4-BE49-F238E27FC236}">
                <a16:creationId xmlns:a16="http://schemas.microsoft.com/office/drawing/2014/main" id="{3E9B1BB0-9F56-4B2F-8F79-B8750FFE9664}"/>
              </a:ext>
            </a:extLst>
          </p:cNvPr>
          <p:cNvPicPr>
            <a:picLocks noChangeAspect="1"/>
          </p:cNvPicPr>
          <p:nvPr/>
        </p:nvPicPr>
        <p:blipFill>
          <a:blip r:embed="rId4"/>
          <a:stretch>
            <a:fillRect/>
          </a:stretch>
        </p:blipFill>
        <p:spPr>
          <a:xfrm>
            <a:off x="1730035" y="4564573"/>
            <a:ext cx="1538750" cy="1310974"/>
          </a:xfrm>
          <a:prstGeom prst="rect">
            <a:avLst/>
          </a:prstGeom>
        </p:spPr>
      </p:pic>
      <p:pic>
        <p:nvPicPr>
          <p:cNvPr id="16" name="Picture 15">
            <a:extLst>
              <a:ext uri="{FF2B5EF4-FFF2-40B4-BE49-F238E27FC236}">
                <a16:creationId xmlns:a16="http://schemas.microsoft.com/office/drawing/2014/main" id="{3F56538B-0EA6-4493-AC90-53DAEAFB9B05}"/>
              </a:ext>
            </a:extLst>
          </p:cNvPr>
          <p:cNvPicPr>
            <a:picLocks noChangeAspect="1"/>
          </p:cNvPicPr>
          <p:nvPr/>
        </p:nvPicPr>
        <p:blipFill>
          <a:blip r:embed="rId5"/>
          <a:stretch>
            <a:fillRect/>
          </a:stretch>
        </p:blipFill>
        <p:spPr>
          <a:xfrm>
            <a:off x="10076783" y="2264408"/>
            <a:ext cx="1690193" cy="1440000"/>
          </a:xfrm>
          <a:prstGeom prst="rect">
            <a:avLst/>
          </a:prstGeom>
        </p:spPr>
      </p:pic>
      <p:pic>
        <p:nvPicPr>
          <p:cNvPr id="20" name="Picture 19">
            <a:extLst>
              <a:ext uri="{FF2B5EF4-FFF2-40B4-BE49-F238E27FC236}">
                <a16:creationId xmlns:a16="http://schemas.microsoft.com/office/drawing/2014/main" id="{5DCBF36C-E34F-44AB-9501-30D37DF37948}"/>
              </a:ext>
            </a:extLst>
          </p:cNvPr>
          <p:cNvPicPr>
            <a:picLocks noChangeAspect="1"/>
          </p:cNvPicPr>
          <p:nvPr/>
        </p:nvPicPr>
        <p:blipFill>
          <a:blip r:embed="rId6"/>
          <a:stretch>
            <a:fillRect/>
          </a:stretch>
        </p:blipFill>
        <p:spPr>
          <a:xfrm>
            <a:off x="4772900" y="1170734"/>
            <a:ext cx="1690193" cy="1440000"/>
          </a:xfrm>
          <a:prstGeom prst="rect">
            <a:avLst/>
          </a:prstGeom>
        </p:spPr>
      </p:pic>
      <p:sp>
        <p:nvSpPr>
          <p:cNvPr id="28" name="TextBox 27">
            <a:extLst>
              <a:ext uri="{FF2B5EF4-FFF2-40B4-BE49-F238E27FC236}">
                <a16:creationId xmlns:a16="http://schemas.microsoft.com/office/drawing/2014/main" id="{6A83A91F-C088-46E2-9745-A41C5A7411F7}"/>
              </a:ext>
            </a:extLst>
          </p:cNvPr>
          <p:cNvSpPr txBox="1"/>
          <p:nvPr/>
        </p:nvSpPr>
        <p:spPr bwMode="auto">
          <a:xfrm>
            <a:off x="5767637" y="3293070"/>
            <a:ext cx="407323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86A"/>
                </a:solidFill>
                <a:effectLst/>
                <a:uLnTx/>
                <a:uFillTx/>
                <a:latin typeface="Arial" charset="0"/>
                <a:ea typeface="+mn-ea"/>
                <a:cs typeface="Arial" charset="0"/>
              </a:rPr>
              <a:t>sustainability@mpi.nl</a:t>
            </a:r>
            <a:endParaRPr kumimoji="0" lang="en-GB" sz="3200" b="0" i="0" u="none" strike="noStrike" kern="1200" cap="none" spc="0" normalizeH="0" baseline="0" noProof="0" dirty="0">
              <a:ln>
                <a:noFill/>
              </a:ln>
              <a:solidFill>
                <a:srgbClr val="00786A"/>
              </a:solidFill>
              <a:effectLst/>
              <a:uLnTx/>
              <a:uFillTx/>
              <a:latin typeface="Arial" charset="0"/>
              <a:ea typeface="+mn-ea"/>
              <a:cs typeface="Arial" charset="0"/>
            </a:endParaRPr>
          </a:p>
        </p:txBody>
      </p:sp>
      <p:sp>
        <p:nvSpPr>
          <p:cNvPr id="15" name="TextBox 14">
            <a:extLst>
              <a:ext uri="{FF2B5EF4-FFF2-40B4-BE49-F238E27FC236}">
                <a16:creationId xmlns:a16="http://schemas.microsoft.com/office/drawing/2014/main" id="{FDC4FD84-4935-4B96-AAD3-0967387F6A0B}"/>
              </a:ext>
            </a:extLst>
          </p:cNvPr>
          <p:cNvSpPr txBox="1"/>
          <p:nvPr/>
        </p:nvSpPr>
        <p:spPr bwMode="auto">
          <a:xfrm>
            <a:off x="5102470" y="2676631"/>
            <a:ext cx="10310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Kevin Lam</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7" name="TextBox 16">
            <a:extLst>
              <a:ext uri="{FF2B5EF4-FFF2-40B4-BE49-F238E27FC236}">
                <a16:creationId xmlns:a16="http://schemas.microsoft.com/office/drawing/2014/main" id="{5C8BA24A-A354-4FE7-8069-A05145CEBFC4}"/>
              </a:ext>
            </a:extLst>
          </p:cNvPr>
          <p:cNvSpPr txBox="1"/>
          <p:nvPr/>
        </p:nvSpPr>
        <p:spPr bwMode="auto">
          <a:xfrm>
            <a:off x="7730370" y="2521414"/>
            <a:ext cx="149912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Caitlin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Decuyper</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 name="TextBox 20">
            <a:extLst>
              <a:ext uri="{FF2B5EF4-FFF2-40B4-BE49-F238E27FC236}">
                <a16:creationId xmlns:a16="http://schemas.microsoft.com/office/drawing/2014/main" id="{9C95974F-C147-463F-A9C3-AFFBA74261A3}"/>
              </a:ext>
            </a:extLst>
          </p:cNvPr>
          <p:cNvSpPr txBox="1"/>
          <p:nvPr/>
        </p:nvSpPr>
        <p:spPr bwMode="auto">
          <a:xfrm>
            <a:off x="1337466" y="3139181"/>
            <a:ext cx="11208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Clara Kunst</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2" name="TextBox 21">
            <a:extLst>
              <a:ext uri="{FF2B5EF4-FFF2-40B4-BE49-F238E27FC236}">
                <a16:creationId xmlns:a16="http://schemas.microsoft.com/office/drawing/2014/main" id="{A2D2EC01-3A53-481B-B82C-C38C9B0FE50B}"/>
              </a:ext>
            </a:extLst>
          </p:cNvPr>
          <p:cNvSpPr txBox="1"/>
          <p:nvPr/>
        </p:nvSpPr>
        <p:spPr bwMode="auto">
          <a:xfrm>
            <a:off x="1785112" y="5875547"/>
            <a:ext cx="14285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Orhun Ulusahin</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4" name="TextBox 23">
            <a:extLst>
              <a:ext uri="{FF2B5EF4-FFF2-40B4-BE49-F238E27FC236}">
                <a16:creationId xmlns:a16="http://schemas.microsoft.com/office/drawing/2014/main" id="{19B62080-6744-48C0-A030-D73A5807767A}"/>
              </a:ext>
            </a:extLst>
          </p:cNvPr>
          <p:cNvSpPr txBox="1"/>
          <p:nvPr/>
        </p:nvSpPr>
        <p:spPr bwMode="auto">
          <a:xfrm>
            <a:off x="10237236" y="3741086"/>
            <a:ext cx="136928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Sandra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Bethke</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B4E20F94-52C9-4B16-B31E-FA089BB8BE31}"/>
              </a:ext>
            </a:extLst>
          </p:cNvPr>
          <p:cNvPicPr>
            <a:picLocks noChangeAspect="1"/>
          </p:cNvPicPr>
          <p:nvPr/>
        </p:nvPicPr>
        <p:blipFill>
          <a:blip r:embed="rId7"/>
          <a:stretch>
            <a:fillRect/>
          </a:stretch>
        </p:blipFill>
        <p:spPr>
          <a:xfrm>
            <a:off x="3738075" y="3355307"/>
            <a:ext cx="1690193" cy="1440000"/>
          </a:xfrm>
          <a:prstGeom prst="rect">
            <a:avLst/>
          </a:prstGeom>
        </p:spPr>
      </p:pic>
      <p:sp>
        <p:nvSpPr>
          <p:cNvPr id="26" name="TextBox 25">
            <a:extLst>
              <a:ext uri="{FF2B5EF4-FFF2-40B4-BE49-F238E27FC236}">
                <a16:creationId xmlns:a16="http://schemas.microsoft.com/office/drawing/2014/main" id="{2CA981A7-6CFA-44EB-AE0E-BBB1E022C24F}"/>
              </a:ext>
            </a:extLst>
          </p:cNvPr>
          <p:cNvSpPr txBox="1"/>
          <p:nvPr/>
        </p:nvSpPr>
        <p:spPr bwMode="auto">
          <a:xfrm>
            <a:off x="3893719" y="4881202"/>
            <a:ext cx="137890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Jurgen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Heijsen</a:t>
            </a: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1DD4C7A1-4CC4-4A54-AE6E-0C9ECCCB5C2E}"/>
              </a:ext>
            </a:extLst>
          </p:cNvPr>
          <p:cNvPicPr>
            <a:picLocks noChangeAspect="1"/>
          </p:cNvPicPr>
          <p:nvPr/>
        </p:nvPicPr>
        <p:blipFill>
          <a:blip r:embed="rId8"/>
          <a:stretch>
            <a:fillRect/>
          </a:stretch>
        </p:blipFill>
        <p:spPr>
          <a:xfrm>
            <a:off x="6230640" y="4276256"/>
            <a:ext cx="1377477" cy="1377477"/>
          </a:xfrm>
          <a:prstGeom prst="rect">
            <a:avLst/>
          </a:prstGeom>
        </p:spPr>
      </p:pic>
      <p:sp>
        <p:nvSpPr>
          <p:cNvPr id="19" name="TextBox 18">
            <a:extLst>
              <a:ext uri="{FF2B5EF4-FFF2-40B4-BE49-F238E27FC236}">
                <a16:creationId xmlns:a16="http://schemas.microsoft.com/office/drawing/2014/main" id="{5CC1FA7D-3171-4E21-AAE8-0651C2206681}"/>
              </a:ext>
            </a:extLst>
          </p:cNvPr>
          <p:cNvSpPr txBox="1"/>
          <p:nvPr/>
        </p:nvSpPr>
        <p:spPr bwMode="auto">
          <a:xfrm>
            <a:off x="6294848" y="5693152"/>
            <a:ext cx="12490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Fatma </a:t>
            </a: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Uzbas</a:t>
            </a:r>
            <a:endParaRPr kumimoji="0" lang="nl-NL"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9" name="Picture 8">
            <a:extLst>
              <a:ext uri="{FF2B5EF4-FFF2-40B4-BE49-F238E27FC236}">
                <a16:creationId xmlns:a16="http://schemas.microsoft.com/office/drawing/2014/main" id="{DAE7C255-F13F-453A-B035-2F5DF1A18D90}"/>
              </a:ext>
            </a:extLst>
          </p:cNvPr>
          <p:cNvPicPr>
            <a:picLocks noChangeAspect="1"/>
          </p:cNvPicPr>
          <p:nvPr/>
        </p:nvPicPr>
        <p:blipFill>
          <a:blip r:embed="rId9"/>
          <a:stretch>
            <a:fillRect/>
          </a:stretch>
        </p:blipFill>
        <p:spPr>
          <a:xfrm>
            <a:off x="8585216" y="4560181"/>
            <a:ext cx="1840055" cy="1567681"/>
          </a:xfrm>
          <a:prstGeom prst="rect">
            <a:avLst/>
          </a:prstGeom>
        </p:spPr>
      </p:pic>
      <p:sp>
        <p:nvSpPr>
          <p:cNvPr id="23" name="TextBox 22">
            <a:extLst>
              <a:ext uri="{FF2B5EF4-FFF2-40B4-BE49-F238E27FC236}">
                <a16:creationId xmlns:a16="http://schemas.microsoft.com/office/drawing/2014/main" id="{F18BD202-8B35-4936-934D-E5DAE80147F9}"/>
              </a:ext>
            </a:extLst>
          </p:cNvPr>
          <p:cNvSpPr txBox="1"/>
          <p:nvPr/>
        </p:nvSpPr>
        <p:spPr bwMode="auto">
          <a:xfrm>
            <a:off x="8774915" y="6127862"/>
            <a:ext cx="146065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solidFill>
                <a:effectLst/>
                <a:uLnTx/>
                <a:uFillTx/>
                <a:latin typeface="Arial" charset="0"/>
                <a:ea typeface="+mn-ea"/>
                <a:cs typeface="Arial" charset="0"/>
              </a:rPr>
              <a:t>Dilys</a:t>
            </a:r>
            <a:r>
              <a:rPr kumimoji="0" lang="nl-NL" sz="1400" b="0" i="0" u="none" strike="noStrike" kern="1200" cap="none" spc="0" normalizeH="0" baseline="0" noProof="0" dirty="0">
                <a:ln>
                  <a:noFill/>
                </a:ln>
                <a:solidFill>
                  <a:prstClr val="black"/>
                </a:solidFill>
                <a:effectLst/>
                <a:uLnTx/>
                <a:uFillTx/>
                <a:latin typeface="Arial" charset="0"/>
                <a:ea typeface="+mn-ea"/>
                <a:cs typeface="Arial" charset="0"/>
              </a:rPr>
              <a:t> Eikelboom</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09031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535964-9642-41CD-8EA1-50E4F7B676BB}"/>
              </a:ext>
            </a:extLst>
          </p:cNvPr>
          <p:cNvSpPr>
            <a:spLocks noGrp="1"/>
          </p:cNvSpPr>
          <p:nvPr>
            <p:ph type="body" sz="quarter" idx="14"/>
          </p:nvPr>
        </p:nvSpPr>
        <p:spPr>
          <a:xfrm>
            <a:off x="728662" y="725808"/>
            <a:ext cx="9846974" cy="582119"/>
          </a:xfrm>
        </p:spPr>
        <p:txBody>
          <a:bodyPr>
            <a:normAutofit/>
          </a:bodyPr>
          <a:lstStyle/>
          <a:p>
            <a:r>
              <a:rPr lang="en-US" sz="2800" dirty="0"/>
              <a:t>What’s been happening?</a:t>
            </a:r>
          </a:p>
        </p:txBody>
      </p:sp>
      <p:sp>
        <p:nvSpPr>
          <p:cNvPr id="7" name="Text Placeholder 6">
            <a:extLst>
              <a:ext uri="{FF2B5EF4-FFF2-40B4-BE49-F238E27FC236}">
                <a16:creationId xmlns:a16="http://schemas.microsoft.com/office/drawing/2014/main" id="{F72D60E6-E636-428D-837E-D5F372737E1F}"/>
              </a:ext>
            </a:extLst>
          </p:cNvPr>
          <p:cNvSpPr>
            <a:spLocks noGrp="1"/>
          </p:cNvSpPr>
          <p:nvPr>
            <p:ph type="body" sz="quarter" idx="17"/>
          </p:nvPr>
        </p:nvSpPr>
        <p:spPr>
          <a:xfrm>
            <a:off x="728662" y="1947135"/>
            <a:ext cx="5004284" cy="4185057"/>
          </a:xfrm>
        </p:spPr>
        <p:txBody>
          <a:bodyPr>
            <a:normAutofit/>
          </a:bodyPr>
          <a:lstStyle/>
          <a:p>
            <a:pPr marL="285750" indent="-285750">
              <a:spcAft>
                <a:spcPts val="600"/>
              </a:spcAft>
              <a:buFont typeface="Arial" panose="020B0604020202020204" pitchFamily="34" charset="0"/>
              <a:buChar char="•"/>
            </a:pPr>
            <a:r>
              <a:rPr lang="en-US" sz="1800" dirty="0"/>
              <a:t>We organized a </a:t>
            </a:r>
            <a:r>
              <a:rPr lang="en-US" sz="1800" b="1" dirty="0"/>
              <a:t>workshop</a:t>
            </a:r>
            <a:r>
              <a:rPr lang="en-US" sz="1800" dirty="0"/>
              <a:t> in collaboration with the RU Green Office</a:t>
            </a:r>
          </a:p>
          <a:p>
            <a:pPr marL="285750" indent="-285750">
              <a:spcAft>
                <a:spcPts val="600"/>
              </a:spcAft>
              <a:buFont typeface="Arial" panose="020B0604020202020204" pitchFamily="34" charset="0"/>
              <a:buChar char="•"/>
            </a:pPr>
            <a:r>
              <a:rPr lang="en-US" sz="1800" dirty="0"/>
              <a:t>Output of the workshop was used to identify </a:t>
            </a:r>
            <a:r>
              <a:rPr lang="en-US" sz="1800" b="1" dirty="0"/>
              <a:t>points of action</a:t>
            </a:r>
          </a:p>
          <a:p>
            <a:pPr marL="285750" indent="-285750">
              <a:spcAft>
                <a:spcPts val="600"/>
              </a:spcAft>
              <a:buFont typeface="Arial" panose="020B0604020202020204" pitchFamily="34" charset="0"/>
              <a:buChar char="•"/>
            </a:pPr>
            <a:r>
              <a:rPr lang="en-US" sz="1800" dirty="0"/>
              <a:t>We forwarded these points of action to the Directorate and received valuable </a:t>
            </a:r>
            <a:r>
              <a:rPr lang="en-US" sz="1800" b="1" dirty="0"/>
              <a:t>feedback </a:t>
            </a:r>
            <a:r>
              <a:rPr lang="en-US" sz="1800" dirty="0"/>
              <a:t>and/or </a:t>
            </a:r>
            <a:r>
              <a:rPr lang="en-US" sz="1800" b="1" dirty="0"/>
              <a:t>approval</a:t>
            </a:r>
            <a:r>
              <a:rPr lang="en-US" sz="1800" dirty="0"/>
              <a:t> </a:t>
            </a:r>
          </a:p>
          <a:p>
            <a:pPr marL="285750" indent="-285750">
              <a:spcAft>
                <a:spcPts val="600"/>
              </a:spcAft>
              <a:buFont typeface="Arial" panose="020B0604020202020204" pitchFamily="34" charset="0"/>
              <a:buChar char="•"/>
            </a:pPr>
            <a:r>
              <a:rPr lang="en-US" sz="1800" dirty="0"/>
              <a:t>Constantly working on these points! </a:t>
            </a:r>
            <a:endParaRPr lang="en-GB" sz="1800" dirty="0"/>
          </a:p>
        </p:txBody>
      </p:sp>
      <p:pic>
        <p:nvPicPr>
          <p:cNvPr id="3" name="Picture 2">
            <a:extLst>
              <a:ext uri="{FF2B5EF4-FFF2-40B4-BE49-F238E27FC236}">
                <a16:creationId xmlns:a16="http://schemas.microsoft.com/office/drawing/2014/main" id="{9CB31C54-C849-480E-8FD2-7A7E3BBBB8C9}"/>
              </a:ext>
            </a:extLst>
          </p:cNvPr>
          <p:cNvPicPr>
            <a:picLocks noChangeAspect="1"/>
          </p:cNvPicPr>
          <p:nvPr/>
        </p:nvPicPr>
        <p:blipFill>
          <a:blip r:embed="rId3"/>
          <a:stretch>
            <a:fillRect/>
          </a:stretch>
        </p:blipFill>
        <p:spPr>
          <a:xfrm>
            <a:off x="6300395" y="2215386"/>
            <a:ext cx="4764828" cy="1953579"/>
          </a:xfrm>
          <a:prstGeom prst="rect">
            <a:avLst/>
          </a:prstGeom>
        </p:spPr>
      </p:pic>
      <p:sp>
        <p:nvSpPr>
          <p:cNvPr id="9" name="Text Placeholder 5">
            <a:extLst>
              <a:ext uri="{FF2B5EF4-FFF2-40B4-BE49-F238E27FC236}">
                <a16:creationId xmlns:a16="http://schemas.microsoft.com/office/drawing/2014/main" id="{24E11B1C-404B-49FF-B1F7-8C36F2FB7F40}"/>
              </a:ext>
            </a:extLst>
          </p:cNvPr>
          <p:cNvSpPr>
            <a:spLocks noGrp="1"/>
          </p:cNvSpPr>
          <p:nvPr>
            <p:ph type="body" sz="quarter" idx="16"/>
          </p:nvPr>
        </p:nvSpPr>
        <p:spPr>
          <a:xfrm>
            <a:off x="0" y="0"/>
            <a:ext cx="12192000" cy="313200"/>
          </a:xfrm>
        </p:spPr>
        <p:txBody>
          <a:bodyPr/>
          <a:lstStyle/>
          <a:p>
            <a:r>
              <a:rPr lang="en-GB" dirty="0"/>
              <a:t>Sustainability Working group – MPI GENERAL STAFF MEETING DECEMBER 17, 2024</a:t>
            </a:r>
          </a:p>
        </p:txBody>
      </p:sp>
    </p:spTree>
    <p:extLst>
      <p:ext uri="{BB962C8B-B14F-4D97-AF65-F5344CB8AC3E}">
        <p14:creationId xmlns:p14="http://schemas.microsoft.com/office/powerpoint/2010/main" val="4189717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EAAA41-70C4-4203-A3D6-0C539F32447E}"/>
              </a:ext>
            </a:extLst>
          </p:cNvPr>
          <p:cNvSpPr>
            <a:spLocks noGrp="1"/>
          </p:cNvSpPr>
          <p:nvPr>
            <p:ph type="body" sz="quarter" idx="14"/>
          </p:nvPr>
        </p:nvSpPr>
        <p:spPr/>
        <p:txBody>
          <a:bodyPr>
            <a:normAutofit/>
          </a:bodyPr>
          <a:lstStyle/>
          <a:p>
            <a:r>
              <a:rPr lang="en-US" sz="2800" dirty="0"/>
              <a:t>Past Events</a:t>
            </a:r>
            <a:endParaRPr lang="nl-NL" sz="2800" dirty="0"/>
          </a:p>
        </p:txBody>
      </p:sp>
      <p:sp>
        <p:nvSpPr>
          <p:cNvPr id="3" name="Text Placeholder 2">
            <a:extLst>
              <a:ext uri="{FF2B5EF4-FFF2-40B4-BE49-F238E27FC236}">
                <a16:creationId xmlns:a16="http://schemas.microsoft.com/office/drawing/2014/main" id="{4C1C8DCB-8A45-42B9-9406-B697190A5640}"/>
              </a:ext>
            </a:extLst>
          </p:cNvPr>
          <p:cNvSpPr>
            <a:spLocks noGrp="1"/>
          </p:cNvSpPr>
          <p:nvPr>
            <p:ph type="body" sz="quarter" idx="16"/>
          </p:nvPr>
        </p:nvSpPr>
        <p:spPr/>
        <p:txBody>
          <a:bodyPr/>
          <a:lstStyle/>
          <a:p>
            <a:r>
              <a:rPr lang="en-GB" dirty="0"/>
              <a:t>Sustainability Working group – MPI GENERAL STAFF MEETING DECEMBER 17, 2024</a:t>
            </a:r>
          </a:p>
        </p:txBody>
      </p:sp>
      <p:sp>
        <p:nvSpPr>
          <p:cNvPr id="5" name="Text Placeholder 6">
            <a:extLst>
              <a:ext uri="{FF2B5EF4-FFF2-40B4-BE49-F238E27FC236}">
                <a16:creationId xmlns:a16="http://schemas.microsoft.com/office/drawing/2014/main" id="{73F76EB3-908C-460F-96D5-F8D3B466D560}"/>
              </a:ext>
            </a:extLst>
          </p:cNvPr>
          <p:cNvSpPr txBox="1">
            <a:spLocks/>
          </p:cNvSpPr>
          <p:nvPr/>
        </p:nvSpPr>
        <p:spPr>
          <a:xfrm>
            <a:off x="0" y="1563409"/>
            <a:ext cx="3515609" cy="11655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6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Bike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04 November</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B6D360E-261F-4C6D-8621-86EE9D4D2365}"/>
              </a:ext>
            </a:extLst>
          </p:cNvPr>
          <p:cNvPicPr>
            <a:picLocks noChangeAspect="1"/>
          </p:cNvPicPr>
          <p:nvPr/>
        </p:nvPicPr>
        <p:blipFill>
          <a:blip r:embed="rId2"/>
          <a:stretch>
            <a:fillRect/>
          </a:stretch>
        </p:blipFill>
        <p:spPr>
          <a:xfrm>
            <a:off x="2934793" y="1069320"/>
            <a:ext cx="2427716" cy="1715620"/>
          </a:xfrm>
          <a:prstGeom prst="rect">
            <a:avLst/>
          </a:prstGeom>
        </p:spPr>
      </p:pic>
      <p:sp>
        <p:nvSpPr>
          <p:cNvPr id="7" name="Text Placeholder 6">
            <a:extLst>
              <a:ext uri="{FF2B5EF4-FFF2-40B4-BE49-F238E27FC236}">
                <a16:creationId xmlns:a16="http://schemas.microsoft.com/office/drawing/2014/main" id="{19B0ADD4-659F-4174-865F-CCE48CB6E75F}"/>
              </a:ext>
            </a:extLst>
          </p:cNvPr>
          <p:cNvSpPr txBox="1">
            <a:spLocks/>
          </p:cNvSpPr>
          <p:nvPr/>
        </p:nvSpPr>
        <p:spPr>
          <a:xfrm>
            <a:off x="1505023" y="3555159"/>
            <a:ext cx="3515609" cy="1165501"/>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600" b="1" i="0" u="none" strike="noStrike" kern="1200" cap="none" spc="0" normalizeH="0" baseline="0" noProof="0" dirty="0" err="1">
                <a:ln>
                  <a:noFill/>
                </a:ln>
                <a:solidFill>
                  <a:srgbClr val="ED7D31"/>
                </a:solidFill>
                <a:effectLst/>
                <a:uLnTx/>
                <a:uFillTx/>
                <a:latin typeface="Arial" panose="020B0604020202020204" pitchFamily="34" charset="0"/>
                <a:ea typeface="+mn-ea"/>
                <a:cs typeface="Arial" panose="020B0604020202020204" pitchFamily="34" charset="0"/>
              </a:rPr>
              <a:t>Wellbeing</a:t>
            </a:r>
            <a:r>
              <a:rPr kumimoji="0" lang="nl-NL" sz="36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 Event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in </a:t>
            </a:r>
            <a:r>
              <a:rPr kumimoji="0" lang="en-US" sz="1700" b="0" i="0" u="none" strike="noStrike" kern="1200" cap="none" spc="0" normalizeH="0" baseline="0" noProof="0" dirty="0" err="1">
                <a:ln>
                  <a:noFill/>
                </a:ln>
                <a:solidFill>
                  <a:srgbClr val="ED7D31"/>
                </a:solidFill>
                <a:effectLst/>
                <a:uLnTx/>
                <a:uFillTx/>
                <a:latin typeface="Arial" panose="020B0604020202020204" pitchFamily="34" charset="0"/>
                <a:ea typeface="+mn-ea"/>
                <a:cs typeface="Arial" panose="020B0604020202020204" pitchFamily="34" charset="0"/>
              </a:rPr>
              <a:t>collab</a:t>
            </a:r>
            <a:r>
              <a:rPr kumimoji="0" lang="en-US" sz="17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 with DEI Committee</a:t>
            </a:r>
            <a:endParaRPr kumimoji="0" lang="nl-NL" sz="17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05 November</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 Placeholder 4">
            <a:extLst>
              <a:ext uri="{FF2B5EF4-FFF2-40B4-BE49-F238E27FC236}">
                <a16:creationId xmlns:a16="http://schemas.microsoft.com/office/drawing/2014/main" id="{4B2EA4DE-6439-4F94-9A23-C6AC223FAAE4}"/>
              </a:ext>
            </a:extLst>
          </p:cNvPr>
          <p:cNvSpPr txBox="1">
            <a:spLocks/>
          </p:cNvSpPr>
          <p:nvPr/>
        </p:nvSpPr>
        <p:spPr>
          <a:xfrm>
            <a:off x="7456702" y="1923718"/>
            <a:ext cx="3392241" cy="582119"/>
          </a:xfrm>
          <a:prstGeom prst="rect">
            <a:avLst/>
          </a:prstGeom>
        </p:spPr>
        <p:txBody>
          <a:bodyPr vert="horz" lIns="91440" tIns="36000" rIns="91440" bIns="3600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200" kern="1200" baseline="0">
                <a:solidFill>
                  <a:srgbClr val="0078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86A"/>
                </a:solidFill>
                <a:effectLst/>
                <a:uLnTx/>
                <a:uFillTx/>
                <a:latin typeface="Arial" panose="020B0604020202020204" pitchFamily="34" charset="0"/>
                <a:ea typeface="+mn-ea"/>
                <a:cs typeface="Arial" panose="020B0604020202020204" pitchFamily="34" charset="0"/>
              </a:rPr>
              <a:t>Upcoming Events</a:t>
            </a:r>
          </a:p>
        </p:txBody>
      </p:sp>
      <p:sp>
        <p:nvSpPr>
          <p:cNvPr id="9" name="Text Placeholder 6">
            <a:extLst>
              <a:ext uri="{FF2B5EF4-FFF2-40B4-BE49-F238E27FC236}">
                <a16:creationId xmlns:a16="http://schemas.microsoft.com/office/drawing/2014/main" id="{68EA1992-DA65-4F33-B3F0-5391A847D94E}"/>
              </a:ext>
            </a:extLst>
          </p:cNvPr>
          <p:cNvSpPr txBox="1">
            <a:spLocks/>
          </p:cNvSpPr>
          <p:nvPr/>
        </p:nvSpPr>
        <p:spPr>
          <a:xfrm>
            <a:off x="5904400" y="3936443"/>
            <a:ext cx="6587080" cy="116550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Next Movie Night!</a:t>
            </a:r>
            <a:endParaRPr kumimoji="0" lang="nl-N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a:t>
            </a:r>
            <a:r>
              <a:rPr kumimoji="0" lang="nl-NL"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early</a:t>
            </a:r>
            <a:r>
              <a:rPr kumimoji="0" lang="nl-N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Placeholder 6">
            <a:extLst>
              <a:ext uri="{FF2B5EF4-FFF2-40B4-BE49-F238E27FC236}">
                <a16:creationId xmlns:a16="http://schemas.microsoft.com/office/drawing/2014/main" id="{8FA9B341-0889-4CAC-8D16-7E7883123A43}"/>
              </a:ext>
            </a:extLst>
          </p:cNvPr>
          <p:cNvSpPr txBox="1">
            <a:spLocks/>
          </p:cNvSpPr>
          <p:nvPr/>
        </p:nvSpPr>
        <p:spPr>
          <a:xfrm>
            <a:off x="3601632" y="6277710"/>
            <a:ext cx="8652976" cy="43755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events we’ll co-organize with the DEI committee</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552E2A62-823F-4294-A528-1A51D5D70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023" y="2489700"/>
            <a:ext cx="2779171" cy="1556336"/>
          </a:xfrm>
          <a:prstGeom prst="rect">
            <a:avLst/>
          </a:prstGeom>
        </p:spPr>
      </p:pic>
      <p:pic>
        <p:nvPicPr>
          <p:cNvPr id="14" name="Picture 13">
            <a:extLst>
              <a:ext uri="{FF2B5EF4-FFF2-40B4-BE49-F238E27FC236}">
                <a16:creationId xmlns:a16="http://schemas.microsoft.com/office/drawing/2014/main" id="{9FC504EE-9534-48AA-A6D0-85AB1491E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45" y="4624399"/>
            <a:ext cx="4799699" cy="1340384"/>
          </a:xfrm>
          <a:prstGeom prst="rect">
            <a:avLst/>
          </a:prstGeom>
        </p:spPr>
      </p:pic>
    </p:spTree>
    <p:extLst>
      <p:ext uri="{BB962C8B-B14F-4D97-AF65-F5344CB8AC3E}">
        <p14:creationId xmlns:p14="http://schemas.microsoft.com/office/powerpoint/2010/main" val="36525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90094B-0A04-4FDF-BEFB-B83FE64E0098}"/>
              </a:ext>
            </a:extLst>
          </p:cNvPr>
          <p:cNvSpPr txBox="1">
            <a:spLocks noGrp="1"/>
          </p:cNvSpPr>
          <p:nvPr>
            <p:ph type="body" sz="quarter" idx="17"/>
          </p:nvPr>
        </p:nvSpPr>
        <p:spPr bwMode="auto">
          <a:xfrm>
            <a:off x="2012156" y="1659285"/>
            <a:ext cx="816768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GB" sz="3200" b="1" dirty="0">
                <a:solidFill>
                  <a:schemeClr val="accent2"/>
                </a:solidFill>
                <a:latin typeface="Arial" charset="0"/>
                <a:cs typeface="Arial" charset="0"/>
              </a:rPr>
              <a:t>We are looking for new members!</a:t>
            </a:r>
          </a:p>
          <a:p>
            <a:pPr algn="ctr" eaLnBrk="1" hangingPunct="1"/>
            <a:endParaRPr lang="en-GB" sz="3200" dirty="0">
              <a:solidFill>
                <a:schemeClr val="accent2"/>
              </a:solidFill>
              <a:latin typeface="Arial" charset="0"/>
              <a:cs typeface="Arial" charset="0"/>
            </a:endParaRPr>
          </a:p>
          <a:p>
            <a:pPr algn="ctr" eaLnBrk="1" hangingPunct="1"/>
            <a:endParaRPr lang="en-GB" sz="3200" dirty="0">
              <a:solidFill>
                <a:schemeClr val="accent2"/>
              </a:solidFill>
              <a:latin typeface="Arial" charset="0"/>
              <a:cs typeface="Arial" charset="0"/>
            </a:endParaRPr>
          </a:p>
          <a:p>
            <a:pPr algn="ctr" eaLnBrk="1" hangingPunct="1"/>
            <a:r>
              <a:rPr lang="en-GB" sz="3200" dirty="0">
                <a:solidFill>
                  <a:schemeClr val="accent2"/>
                </a:solidFill>
                <a:latin typeface="Arial" charset="0"/>
                <a:cs typeface="Arial" charset="0"/>
              </a:rPr>
              <a:t>Want to join us, share ideas, or ask a question?</a:t>
            </a:r>
            <a:endParaRPr lang="en-GB" sz="3200" dirty="0">
              <a:solidFill>
                <a:srgbClr val="00786A"/>
              </a:solidFill>
              <a:latin typeface="Arial" charset="0"/>
              <a:cs typeface="Arial" charset="0"/>
            </a:endParaRPr>
          </a:p>
          <a:p>
            <a:pPr algn="ctr"/>
            <a:r>
              <a:rPr lang="en-GB" sz="3200" dirty="0">
                <a:solidFill>
                  <a:srgbClr val="00786A"/>
                </a:solidFill>
                <a:latin typeface="Arial" charset="0"/>
                <a:cs typeface="Arial" charset="0"/>
              </a:rPr>
              <a:t>Contact us at </a:t>
            </a:r>
            <a:r>
              <a:rPr lang="en-US" sz="3200" dirty="0">
                <a:solidFill>
                  <a:srgbClr val="00786A"/>
                </a:solidFill>
                <a:latin typeface="Arial" charset="0"/>
                <a:cs typeface="Arial" charset="0"/>
              </a:rPr>
              <a:t>sustainability@mpi.nl</a:t>
            </a:r>
          </a:p>
        </p:txBody>
      </p:sp>
      <p:sp>
        <p:nvSpPr>
          <p:cNvPr id="12" name="Text Placeholder 5">
            <a:extLst>
              <a:ext uri="{FF2B5EF4-FFF2-40B4-BE49-F238E27FC236}">
                <a16:creationId xmlns:a16="http://schemas.microsoft.com/office/drawing/2014/main" id="{487356A1-A2B9-4530-B57F-334EE4FC55B9}"/>
              </a:ext>
            </a:extLst>
          </p:cNvPr>
          <p:cNvSpPr txBox="1">
            <a:spLocks/>
          </p:cNvSpPr>
          <p:nvPr/>
        </p:nvSpPr>
        <p:spPr>
          <a:xfrm>
            <a:off x="0" y="0"/>
            <a:ext cx="12192000" cy="313200"/>
          </a:xfrm>
          <a:prstGeom prst="rect">
            <a:avLst/>
          </a:prstGeom>
          <a:solidFill>
            <a:schemeClr val="accent2"/>
          </a:solidFill>
          <a:effectLst>
            <a:outerShdw blurRad="47625" dist="76200" dir="5400000" algn="t" rotWithShape="0">
              <a:prstClr val="black">
                <a:alpha val="21000"/>
              </a:prstClr>
            </a:outerShdw>
          </a:effectLst>
        </p:spPr>
        <p:txBody>
          <a:bodyPr lIns="0" tIns="0" rIns="108000" bIns="0" anchor="ctr" anchorCtr="0"/>
          <a:lstStyle>
            <a:lvl1pPr marL="0" indent="0" algn="r" defTabSz="914400" rtl="0" eaLnBrk="1" latinLnBrk="0" hangingPunct="1">
              <a:lnSpc>
                <a:spcPct val="100000"/>
              </a:lnSpc>
              <a:spcBef>
                <a:spcPts val="0"/>
              </a:spcBef>
              <a:buFont typeface="Arial" panose="020B0604020202020204" pitchFamily="34" charset="0"/>
              <a:buNone/>
              <a:defRPr sz="1000" kern="1200" cap="all"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Working group – MPI GENERAL STAFF MEETING DECEMBER 17, 2024</a:t>
            </a:r>
          </a:p>
        </p:txBody>
      </p:sp>
    </p:spTree>
    <p:extLst>
      <p:ext uri="{BB962C8B-B14F-4D97-AF65-F5344CB8AC3E}">
        <p14:creationId xmlns:p14="http://schemas.microsoft.com/office/powerpoint/2010/main" val="1796000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l-NL" dirty="0" err="1"/>
              <a:t>Ombudsperson</a:t>
            </a:r>
            <a:r>
              <a:rPr lang="nl-NL" dirty="0"/>
              <a:t> </a:t>
            </a:r>
          </a:p>
        </p:txBody>
      </p:sp>
      <p:sp>
        <p:nvSpPr>
          <p:cNvPr id="4" name="Text Placeholder 3"/>
          <p:cNvSpPr>
            <a:spLocks noGrp="1"/>
          </p:cNvSpPr>
          <p:nvPr>
            <p:ph type="body" sz="quarter" idx="12"/>
          </p:nvPr>
        </p:nvSpPr>
        <p:spPr/>
        <p:txBody>
          <a:bodyPr/>
          <a:lstStyle/>
          <a:p>
            <a:r>
              <a:rPr lang="nl-NL" dirty="0"/>
              <a:t>Beate St Pourcain</a:t>
            </a:r>
          </a:p>
        </p:txBody>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7" name="Picture Placeholder 6"/>
          <p:cNvSpPr>
            <a:spLocks noGrp="1"/>
          </p:cNvSpPr>
          <p:nvPr>
            <p:ph type="pic" sz="quarter" idx="15"/>
          </p:nvPr>
        </p:nvSpPr>
        <p:spPr/>
      </p:sp>
      <p:sp>
        <p:nvSpPr>
          <p:cNvPr id="8" name="Text Placeholder 7"/>
          <p:cNvSpPr>
            <a:spLocks noGrp="1"/>
          </p:cNvSpPr>
          <p:nvPr>
            <p:ph type="body" sz="quarter" idx="11"/>
          </p:nvPr>
        </p:nvSpPr>
        <p:spPr>
          <a:xfrm>
            <a:off x="4310063" y="4396940"/>
            <a:ext cx="6672262" cy="329630"/>
          </a:xfrm>
        </p:spPr>
        <p:txBody>
          <a:bodyPr/>
          <a:lstStyle/>
          <a:p>
            <a:r>
              <a:rPr lang="nl-NL" dirty="0"/>
              <a:t>Staff meeting </a:t>
            </a:r>
            <a:r>
              <a:rPr lang="en-US" dirty="0"/>
              <a:t>December 17, </a:t>
            </a:r>
            <a:r>
              <a:rPr lang="nl-NL" dirty="0"/>
              <a:t>202</a:t>
            </a:r>
            <a:r>
              <a:rPr lang="en-US" dirty="0"/>
              <a:t>4</a:t>
            </a:r>
            <a:endParaRPr lang="nl-NL" dirty="0"/>
          </a:p>
        </p:txBody>
      </p:sp>
    </p:spTree>
    <p:extLst>
      <p:ext uri="{BB962C8B-B14F-4D97-AF65-F5344CB8AC3E}">
        <p14:creationId xmlns:p14="http://schemas.microsoft.com/office/powerpoint/2010/main" val="2558948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FBF33D-01EA-4C8A-B135-724E17760B15}"/>
              </a:ext>
            </a:extLst>
          </p:cNvPr>
          <p:cNvSpPr>
            <a:spLocks noGrp="1"/>
          </p:cNvSpPr>
          <p:nvPr>
            <p:ph type="body" sz="quarter" idx="16"/>
          </p:nvPr>
        </p:nvSpPr>
        <p:spPr/>
        <p:txBody>
          <a:bodyPr/>
          <a:lstStyle/>
          <a:p>
            <a:r>
              <a:rPr lang="nl-NL" dirty="0" err="1"/>
              <a:t>Mpi</a:t>
            </a:r>
            <a:r>
              <a:rPr lang="nl-NL" dirty="0"/>
              <a:t> </a:t>
            </a:r>
            <a:r>
              <a:rPr lang="nl-NL" dirty="0" err="1"/>
              <a:t>general</a:t>
            </a:r>
            <a:r>
              <a:rPr lang="nl-NL" dirty="0"/>
              <a:t> </a:t>
            </a:r>
            <a:r>
              <a:rPr lang="nl-NL" dirty="0" err="1"/>
              <a:t>staff</a:t>
            </a:r>
            <a:r>
              <a:rPr lang="nl-NL" dirty="0"/>
              <a:t> meeting december 17, 2024</a:t>
            </a:r>
          </a:p>
        </p:txBody>
      </p:sp>
      <p:sp>
        <p:nvSpPr>
          <p:cNvPr id="7" name="Text Placeholder 1">
            <a:extLst>
              <a:ext uri="{FF2B5EF4-FFF2-40B4-BE49-F238E27FC236}">
                <a16:creationId xmlns:a16="http://schemas.microsoft.com/office/drawing/2014/main" id="{1154CD19-EEF0-4E3C-824F-28342ECA3F65}"/>
              </a:ext>
            </a:extLst>
          </p:cNvPr>
          <p:cNvSpPr txBox="1">
            <a:spLocks/>
          </p:cNvSpPr>
          <p:nvPr/>
        </p:nvSpPr>
        <p:spPr>
          <a:xfrm>
            <a:off x="998621" y="1842961"/>
            <a:ext cx="10194758" cy="1779496"/>
          </a:xfrm>
          <a:prstGeom prst="rect">
            <a:avLst/>
          </a:prstGeom>
        </p:spPr>
        <p:txBody>
          <a:bodyPr tIns="36000" bIns="36000" anchor="t" anchorCtr="0"/>
          <a:lstStyle>
            <a:lvl1pPr marL="0" indent="0" algn="ctr" defTabSz="914400" rtl="0" eaLnBrk="1" latinLnBrk="0" hangingPunct="1">
              <a:lnSpc>
                <a:spcPct val="100000"/>
              </a:lnSpc>
              <a:spcBef>
                <a:spcPts val="0"/>
              </a:spcBef>
              <a:buFont typeface="Arial" panose="020B0604020202020204" pitchFamily="34" charset="0"/>
              <a:buNone/>
              <a:defRPr sz="3200" kern="1200" baseline="0">
                <a:solidFill>
                  <a:srgbClr val="0078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600" dirty="0"/>
          </a:p>
          <a:p>
            <a:r>
              <a:rPr lang="en-US" sz="4800" b="1" dirty="0"/>
              <a:t>End of year </a:t>
            </a:r>
            <a:r>
              <a:rPr lang="pl-PL" sz="4800" b="1" dirty="0"/>
              <a:t>speech</a:t>
            </a:r>
            <a:endParaRPr lang="en-GB" sz="4800" i="1" dirty="0"/>
          </a:p>
          <a:p>
            <a:endParaRPr lang="en-US" sz="7200" b="1" dirty="0"/>
          </a:p>
          <a:p>
            <a:endParaRPr lang="nl-NL" sz="1600" dirty="0"/>
          </a:p>
          <a:p>
            <a:endParaRPr lang="nl-NL" sz="1600" dirty="0"/>
          </a:p>
        </p:txBody>
      </p:sp>
    </p:spTree>
    <p:extLst>
      <p:ext uri="{BB962C8B-B14F-4D97-AF65-F5344CB8AC3E}">
        <p14:creationId xmlns:p14="http://schemas.microsoft.com/office/powerpoint/2010/main" val="1541167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A990D-8DB7-4A10-9E3D-337E1E6877B8}"/>
              </a:ext>
            </a:extLst>
          </p:cNvPr>
          <p:cNvSpPr>
            <a:spLocks noGrp="1"/>
          </p:cNvSpPr>
          <p:nvPr>
            <p:ph type="body" sz="quarter" idx="14"/>
          </p:nvPr>
        </p:nvSpPr>
        <p:spPr>
          <a:xfrm>
            <a:off x="728662" y="868362"/>
            <a:ext cx="8167688" cy="1056128"/>
          </a:xfrm>
        </p:spPr>
        <p:txBody>
          <a:bodyPr>
            <a:normAutofit/>
          </a:bodyPr>
          <a:lstStyle/>
          <a:p>
            <a:r>
              <a:rPr lang="nl-NL" sz="3600" b="1" dirty="0"/>
              <a:t>MPI End of the </a:t>
            </a:r>
            <a:r>
              <a:rPr lang="nl-NL" sz="3600" b="1" dirty="0" err="1"/>
              <a:t>Year</a:t>
            </a:r>
            <a:r>
              <a:rPr lang="nl-NL" sz="3600" b="1" dirty="0"/>
              <a:t> Party</a:t>
            </a:r>
            <a:endParaRPr lang="en-US" sz="3600" b="1" dirty="0"/>
          </a:p>
        </p:txBody>
      </p:sp>
      <p:sp>
        <p:nvSpPr>
          <p:cNvPr id="3" name="Text Placeholder 2">
            <a:extLst>
              <a:ext uri="{FF2B5EF4-FFF2-40B4-BE49-F238E27FC236}">
                <a16:creationId xmlns:a16="http://schemas.microsoft.com/office/drawing/2014/main" id="{7BF66513-0E13-4182-ABFB-5BE3B9A76730}"/>
              </a:ext>
            </a:extLst>
          </p:cNvPr>
          <p:cNvSpPr>
            <a:spLocks noGrp="1"/>
          </p:cNvSpPr>
          <p:nvPr>
            <p:ph type="body" sz="quarter" idx="16"/>
          </p:nvPr>
        </p:nvSpPr>
        <p:spPr>
          <a:xfrm>
            <a:off x="0" y="0"/>
            <a:ext cx="12192000" cy="313200"/>
          </a:xfrm>
        </p:spPr>
        <p:txBody>
          <a:bodyPr/>
          <a:lstStyle/>
          <a:p>
            <a:r>
              <a:rPr lang="pl-PL" dirty="0"/>
              <a:t>Mpi general staff meeting december 17, 2024</a:t>
            </a:r>
            <a:endParaRPr lang="en-US" dirty="0"/>
          </a:p>
        </p:txBody>
      </p:sp>
      <p:sp>
        <p:nvSpPr>
          <p:cNvPr id="4" name="Text Placeholder 3">
            <a:extLst>
              <a:ext uri="{FF2B5EF4-FFF2-40B4-BE49-F238E27FC236}">
                <a16:creationId xmlns:a16="http://schemas.microsoft.com/office/drawing/2014/main" id="{8F5A1938-5271-4876-BECF-1F0F1298192D}"/>
              </a:ext>
            </a:extLst>
          </p:cNvPr>
          <p:cNvSpPr>
            <a:spLocks noGrp="1"/>
          </p:cNvSpPr>
          <p:nvPr>
            <p:ph type="body" sz="quarter" idx="17"/>
          </p:nvPr>
        </p:nvSpPr>
        <p:spPr/>
        <p:txBody>
          <a:bodyPr>
            <a:normAutofit/>
          </a:bodyPr>
          <a:lstStyle/>
          <a:p>
            <a:r>
              <a:rPr lang="nl-NL" b="1" dirty="0" err="1">
                <a:solidFill>
                  <a:schemeClr val="accent2"/>
                </a:solidFill>
              </a:rPr>
              <a:t>Scheduled</a:t>
            </a:r>
            <a:r>
              <a:rPr lang="nl-NL" b="1" dirty="0">
                <a:solidFill>
                  <a:schemeClr val="accent2"/>
                </a:solidFill>
              </a:rPr>
              <a:t> events:</a:t>
            </a:r>
          </a:p>
          <a:p>
            <a:r>
              <a:rPr lang="en-US" dirty="0"/>
              <a:t>15.30-16:00 hours       Get-to-know-people game (Tic tac toe!) </a:t>
            </a:r>
          </a:p>
          <a:p>
            <a:r>
              <a:rPr lang="en-US" dirty="0"/>
              <a:t>16:00-16:30 hours       VR experience 1</a:t>
            </a:r>
            <a:r>
              <a:rPr lang="en-US" baseline="30000" dirty="0"/>
              <a:t>st</a:t>
            </a:r>
            <a:r>
              <a:rPr lang="en-US" dirty="0"/>
              <a:t>	 timeslot</a:t>
            </a:r>
          </a:p>
          <a:p>
            <a:r>
              <a:rPr lang="en-US" dirty="0"/>
              <a:t>16:30-17:15 hours       MPI Quiz - in 163</a:t>
            </a:r>
          </a:p>
          <a:p>
            <a:r>
              <a:rPr lang="en-US" dirty="0"/>
              <a:t>17:15-17:45 hours       VR experience 2</a:t>
            </a:r>
            <a:r>
              <a:rPr lang="en-US" baseline="30000" dirty="0"/>
              <a:t>nd</a:t>
            </a:r>
            <a:r>
              <a:rPr lang="en-US" dirty="0"/>
              <a:t> timeslot</a:t>
            </a:r>
          </a:p>
          <a:p>
            <a:endParaRPr lang="nl-NL" dirty="0"/>
          </a:p>
          <a:p>
            <a:endParaRPr lang="en-US" dirty="0"/>
          </a:p>
          <a:p>
            <a:r>
              <a:rPr lang="nl-NL" b="1" dirty="0" err="1">
                <a:solidFill>
                  <a:schemeClr val="accent2"/>
                </a:solidFill>
              </a:rPr>
              <a:t>Ongoing</a:t>
            </a:r>
            <a:r>
              <a:rPr lang="nl-NL" b="1" dirty="0">
                <a:solidFill>
                  <a:schemeClr val="accent2"/>
                </a:solidFill>
              </a:rPr>
              <a:t> </a:t>
            </a:r>
            <a:r>
              <a:rPr lang="nl-NL" b="1" dirty="0" err="1">
                <a:solidFill>
                  <a:schemeClr val="accent2"/>
                </a:solidFill>
              </a:rPr>
              <a:t>activities</a:t>
            </a:r>
            <a:r>
              <a:rPr lang="nl-NL" b="1" dirty="0">
                <a:solidFill>
                  <a:schemeClr val="accent2"/>
                </a:solidFill>
              </a:rPr>
              <a:t> in </a:t>
            </a:r>
            <a:r>
              <a:rPr lang="nl-NL" b="1" dirty="0" err="1">
                <a:solidFill>
                  <a:schemeClr val="accent2"/>
                </a:solidFill>
              </a:rPr>
              <a:t>the</a:t>
            </a:r>
            <a:r>
              <a:rPr lang="nl-NL" b="1" dirty="0">
                <a:solidFill>
                  <a:schemeClr val="accent2"/>
                </a:solidFill>
              </a:rPr>
              <a:t> Common </a:t>
            </a:r>
            <a:r>
              <a:rPr lang="nl-NL" b="1" dirty="0" err="1">
                <a:solidFill>
                  <a:schemeClr val="accent2"/>
                </a:solidFill>
              </a:rPr>
              <a:t>Ground</a:t>
            </a:r>
            <a:r>
              <a:rPr lang="nl-NL" b="1" dirty="0">
                <a:solidFill>
                  <a:schemeClr val="accent2"/>
                </a:solidFill>
              </a:rPr>
              <a:t>:</a:t>
            </a:r>
          </a:p>
          <a:p>
            <a:pPr marL="342900" indent="-342900">
              <a:buFontTx/>
              <a:buChar char="-"/>
            </a:pPr>
            <a:r>
              <a:rPr lang="nl-NL" dirty="0"/>
              <a:t>Catering incl. hot chocolate </a:t>
            </a:r>
            <a:r>
              <a:rPr lang="nl-NL" dirty="0" err="1"/>
              <a:t>and</a:t>
            </a:r>
            <a:r>
              <a:rPr lang="nl-NL" dirty="0"/>
              <a:t> </a:t>
            </a:r>
            <a:r>
              <a:rPr lang="nl-NL" dirty="0" err="1"/>
              <a:t>mulled</a:t>
            </a:r>
            <a:r>
              <a:rPr lang="nl-NL" dirty="0"/>
              <a:t> </a:t>
            </a:r>
            <a:r>
              <a:rPr lang="nl-NL" dirty="0" err="1"/>
              <a:t>wine</a:t>
            </a:r>
            <a:r>
              <a:rPr lang="nl-NL" dirty="0"/>
              <a:t> (Glühwein) </a:t>
            </a:r>
          </a:p>
          <a:p>
            <a:pPr marL="342900" indent="-342900">
              <a:buFontTx/>
              <a:buChar char="-"/>
            </a:pPr>
            <a:r>
              <a:rPr lang="nl-NL" dirty="0"/>
              <a:t>Bake sale </a:t>
            </a:r>
            <a:r>
              <a:rPr lang="nl-NL" dirty="0" err="1"/>
              <a:t>with</a:t>
            </a:r>
            <a:r>
              <a:rPr lang="nl-NL" dirty="0"/>
              <a:t> </a:t>
            </a:r>
            <a:r>
              <a:rPr lang="nl-NL" dirty="0" err="1"/>
              <a:t>all</a:t>
            </a:r>
            <a:r>
              <a:rPr lang="nl-NL" dirty="0"/>
              <a:t> </a:t>
            </a:r>
            <a:r>
              <a:rPr lang="nl-NL" dirty="0" err="1"/>
              <a:t>proceeds</a:t>
            </a:r>
            <a:r>
              <a:rPr lang="nl-NL" dirty="0"/>
              <a:t> </a:t>
            </a:r>
            <a:r>
              <a:rPr lang="nl-NL" dirty="0" err="1"/>
              <a:t>to</a:t>
            </a:r>
            <a:r>
              <a:rPr lang="nl-NL" dirty="0"/>
              <a:t> </a:t>
            </a:r>
            <a:r>
              <a:rPr lang="nl-NL" dirty="0" err="1"/>
              <a:t>the</a:t>
            </a:r>
            <a:r>
              <a:rPr lang="nl-NL" dirty="0"/>
              <a:t> Red Cross                                </a:t>
            </a:r>
            <a:r>
              <a:rPr lang="nl-NL" sz="1800" dirty="0"/>
              <a:t>(</a:t>
            </a:r>
            <a:r>
              <a:rPr lang="nl-NL" sz="1800" dirty="0" err="1"/>
              <a:t>pay</a:t>
            </a:r>
            <a:r>
              <a:rPr lang="nl-NL" sz="1800" dirty="0"/>
              <a:t> </a:t>
            </a:r>
            <a:r>
              <a:rPr lang="nl-NL" sz="1800" dirty="0" err="1"/>
              <a:t>by</a:t>
            </a:r>
            <a:r>
              <a:rPr lang="nl-NL" sz="1800" dirty="0"/>
              <a:t> cash or scan </a:t>
            </a:r>
            <a:r>
              <a:rPr lang="nl-NL" sz="1800" dirty="0" err="1"/>
              <a:t>the</a:t>
            </a:r>
            <a:r>
              <a:rPr lang="nl-NL" sz="1800" dirty="0"/>
              <a:t> QR code)</a:t>
            </a:r>
          </a:p>
          <a:p>
            <a:pPr marL="342900" indent="-342900">
              <a:buFontTx/>
              <a:buChar char="-"/>
            </a:pPr>
            <a:r>
              <a:rPr lang="nl-NL" dirty="0" err="1"/>
              <a:t>Spotify</a:t>
            </a:r>
            <a:r>
              <a:rPr lang="nl-NL" dirty="0"/>
              <a:t> </a:t>
            </a:r>
            <a:r>
              <a:rPr lang="nl-NL" dirty="0" err="1"/>
              <a:t>playlist</a:t>
            </a:r>
            <a:r>
              <a:rPr lang="nl-NL" dirty="0"/>
              <a:t> </a:t>
            </a:r>
            <a:r>
              <a:rPr lang="nl-NL" dirty="0" err="1"/>
              <a:t>with</a:t>
            </a:r>
            <a:r>
              <a:rPr lang="nl-NL" dirty="0"/>
              <a:t> </a:t>
            </a:r>
            <a:r>
              <a:rPr lang="nl-NL" dirty="0" err="1"/>
              <a:t>your</a:t>
            </a:r>
            <a:r>
              <a:rPr lang="nl-NL" dirty="0"/>
              <a:t> </a:t>
            </a:r>
            <a:r>
              <a:rPr lang="nl-NL" dirty="0" err="1"/>
              <a:t>own</a:t>
            </a:r>
            <a:r>
              <a:rPr lang="nl-NL" dirty="0"/>
              <a:t> </a:t>
            </a:r>
            <a:r>
              <a:rPr lang="nl-NL" dirty="0" err="1"/>
              <a:t>music</a:t>
            </a:r>
            <a:r>
              <a:rPr lang="nl-NL" dirty="0"/>
              <a:t> </a:t>
            </a:r>
            <a:r>
              <a:rPr lang="nl-NL" dirty="0" err="1"/>
              <a:t>selection</a:t>
            </a:r>
            <a:endParaRPr lang="nl-NL" dirty="0"/>
          </a:p>
          <a:p>
            <a:pPr marL="342900" indent="-342900">
              <a:buFontTx/>
              <a:buChar char="-"/>
            </a:pPr>
            <a:endParaRPr lang="en-US" dirty="0"/>
          </a:p>
        </p:txBody>
      </p:sp>
      <p:pic>
        <p:nvPicPr>
          <p:cNvPr id="6" name="Graphic 5" descr="Snowflake">
            <a:extLst>
              <a:ext uri="{FF2B5EF4-FFF2-40B4-BE49-F238E27FC236}">
                <a16:creationId xmlns:a16="http://schemas.microsoft.com/office/drawing/2014/main" id="{1A0EB227-D797-4B1E-B903-4C4E7C7B5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49788">
            <a:off x="10739175" y="5156518"/>
            <a:ext cx="531968" cy="531968"/>
          </a:xfrm>
          <a:prstGeom prst="rect">
            <a:avLst/>
          </a:prstGeom>
        </p:spPr>
      </p:pic>
      <p:pic>
        <p:nvPicPr>
          <p:cNvPr id="7" name="Graphic 6" descr="Snowflake">
            <a:extLst>
              <a:ext uri="{FF2B5EF4-FFF2-40B4-BE49-F238E27FC236}">
                <a16:creationId xmlns:a16="http://schemas.microsoft.com/office/drawing/2014/main" id="{2DC1DCF0-F541-40C0-B6D1-BF6C96455E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3303" y="5347736"/>
            <a:ext cx="1076471" cy="1076471"/>
          </a:xfrm>
          <a:prstGeom prst="rect">
            <a:avLst/>
          </a:prstGeom>
        </p:spPr>
      </p:pic>
      <p:pic>
        <p:nvPicPr>
          <p:cNvPr id="9" name="Graphic 8" descr="Snowflake">
            <a:extLst>
              <a:ext uri="{FF2B5EF4-FFF2-40B4-BE49-F238E27FC236}">
                <a16:creationId xmlns:a16="http://schemas.microsoft.com/office/drawing/2014/main" id="{8ED3304E-1021-4E92-8E08-E3417789DF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49788">
            <a:off x="5667655" y="476947"/>
            <a:ext cx="856689" cy="856689"/>
          </a:xfrm>
          <a:prstGeom prst="rect">
            <a:avLst/>
          </a:prstGeom>
        </p:spPr>
      </p:pic>
      <p:pic>
        <p:nvPicPr>
          <p:cNvPr id="10" name="Graphic 9" descr="Snowflake">
            <a:extLst>
              <a:ext uri="{FF2B5EF4-FFF2-40B4-BE49-F238E27FC236}">
                <a16:creationId xmlns:a16="http://schemas.microsoft.com/office/drawing/2014/main" id="{61B3A6E7-FD46-45D6-AD50-A3F1A66713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49788">
            <a:off x="1477075" y="5924961"/>
            <a:ext cx="531968" cy="531968"/>
          </a:xfrm>
          <a:prstGeom prst="rect">
            <a:avLst/>
          </a:prstGeom>
        </p:spPr>
      </p:pic>
      <p:pic>
        <p:nvPicPr>
          <p:cNvPr id="11" name="Graphic 10" descr="Snowflake">
            <a:extLst>
              <a:ext uri="{FF2B5EF4-FFF2-40B4-BE49-F238E27FC236}">
                <a16:creationId xmlns:a16="http://schemas.microsoft.com/office/drawing/2014/main" id="{EF6DC2E8-6D74-42B4-AB63-35642595EA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271016">
            <a:off x="573641" y="5391503"/>
            <a:ext cx="962149" cy="962149"/>
          </a:xfrm>
          <a:prstGeom prst="rect">
            <a:avLst/>
          </a:prstGeom>
        </p:spPr>
      </p:pic>
      <p:pic>
        <p:nvPicPr>
          <p:cNvPr id="12" name="Graphic 11" descr="Snowflake">
            <a:extLst>
              <a:ext uri="{FF2B5EF4-FFF2-40B4-BE49-F238E27FC236}">
                <a16:creationId xmlns:a16="http://schemas.microsoft.com/office/drawing/2014/main" id="{A8AA28D4-C491-4F83-8D3F-19476AA38E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61821">
            <a:off x="6260909" y="594045"/>
            <a:ext cx="1282986" cy="1282986"/>
          </a:xfrm>
          <a:prstGeom prst="rect">
            <a:avLst/>
          </a:prstGeom>
        </p:spPr>
      </p:pic>
      <p:pic>
        <p:nvPicPr>
          <p:cNvPr id="15" name="Picture 14">
            <a:extLst>
              <a:ext uri="{FF2B5EF4-FFF2-40B4-BE49-F238E27FC236}">
                <a16:creationId xmlns:a16="http://schemas.microsoft.com/office/drawing/2014/main" id="{6C6E05A9-DC09-4572-B8CC-3285EB59A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350" y="1147378"/>
            <a:ext cx="2664548" cy="2664548"/>
          </a:xfrm>
          <a:prstGeom prst="rect">
            <a:avLst/>
          </a:prstGeom>
        </p:spPr>
      </p:pic>
    </p:spTree>
    <p:extLst>
      <p:ext uri="{BB962C8B-B14F-4D97-AF65-F5344CB8AC3E}">
        <p14:creationId xmlns:p14="http://schemas.microsoft.com/office/powerpoint/2010/main" val="253136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531789" y="577761"/>
            <a:ext cx="3929624" cy="1056128"/>
          </a:xfrm>
        </p:spPr>
        <p:txBody>
          <a:bodyPr>
            <a:normAutofit fontScale="92500" lnSpcReduction="10000"/>
          </a:bodyPr>
          <a:lstStyle/>
          <a:p>
            <a:pPr algn="ctr"/>
            <a:r>
              <a:rPr lang="en-US" sz="3600" b="1" dirty="0">
                <a:solidFill>
                  <a:srgbClr val="ED6B06"/>
                </a:solidFill>
              </a:rPr>
              <a:t>P</a:t>
            </a:r>
            <a:r>
              <a:rPr lang="nl-NL" sz="3600" b="1" dirty="0" err="1">
                <a:solidFill>
                  <a:srgbClr val="ED6B06"/>
                </a:solidFill>
              </a:rPr>
              <a:t>assions</a:t>
            </a:r>
            <a:endParaRPr lang="nl-NL" sz="3600" b="1" dirty="0">
              <a:solidFill>
                <a:srgbClr val="ED6B06"/>
              </a:solidFill>
            </a:endParaRPr>
          </a:p>
          <a:p>
            <a:pPr algn="ctr"/>
            <a:r>
              <a:rPr lang="nl-NL" sz="3600" b="1" dirty="0">
                <a:solidFill>
                  <a:srgbClr val="ED6B06"/>
                </a:solidFill>
              </a:rPr>
              <a:t>Tic </a:t>
            </a:r>
            <a:r>
              <a:rPr lang="nl-NL" sz="3600" b="1" dirty="0" err="1">
                <a:solidFill>
                  <a:srgbClr val="ED6B06"/>
                </a:solidFill>
              </a:rPr>
              <a:t>Tac</a:t>
            </a:r>
            <a:r>
              <a:rPr lang="nl-NL" sz="3600" b="1" dirty="0">
                <a:solidFill>
                  <a:srgbClr val="ED6B06"/>
                </a:solidFill>
              </a:rPr>
              <a:t> Toe</a:t>
            </a:r>
          </a:p>
        </p:txBody>
      </p:sp>
      <p:sp>
        <p:nvSpPr>
          <p:cNvPr id="3" name="Text Placeholder 2"/>
          <p:cNvSpPr>
            <a:spLocks noGrp="1"/>
          </p:cNvSpPr>
          <p:nvPr>
            <p:ph type="body" sz="quarter" idx="16"/>
          </p:nvPr>
        </p:nvSpPr>
        <p:spPr/>
        <p:txBody>
          <a:bodyPr/>
          <a:lstStyle/>
          <a:p>
            <a:r>
              <a:rPr lang="pl-PL" dirty="0"/>
              <a:t>Mpi  general staff meeting december 17, 2024</a:t>
            </a:r>
            <a:endParaRPr lang="nl-NL" dirty="0"/>
          </a:p>
        </p:txBody>
      </p:sp>
      <p:pic>
        <p:nvPicPr>
          <p:cNvPr id="11" name="Graphic 10" descr="Snowflake">
            <a:extLst>
              <a:ext uri="{FF2B5EF4-FFF2-40B4-BE49-F238E27FC236}">
                <a16:creationId xmlns:a16="http://schemas.microsoft.com/office/drawing/2014/main" id="{9E4DDD3A-4774-4D7E-8EC9-5B03277D2F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54578">
            <a:off x="5827480" y="5721312"/>
            <a:ext cx="1076471" cy="1076471"/>
          </a:xfrm>
          <a:prstGeom prst="rect">
            <a:avLst/>
          </a:prstGeom>
        </p:spPr>
      </p:pic>
      <p:pic>
        <p:nvPicPr>
          <p:cNvPr id="12" name="Graphic 11" descr="Snowflake">
            <a:extLst>
              <a:ext uri="{FF2B5EF4-FFF2-40B4-BE49-F238E27FC236}">
                <a16:creationId xmlns:a16="http://schemas.microsoft.com/office/drawing/2014/main" id="{4CCB80EC-8A8A-499A-B5B1-4E22D10EC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49788">
            <a:off x="765904" y="6085220"/>
            <a:ext cx="531968" cy="531968"/>
          </a:xfrm>
          <a:prstGeom prst="rect">
            <a:avLst/>
          </a:prstGeom>
        </p:spPr>
      </p:pic>
      <p:pic>
        <p:nvPicPr>
          <p:cNvPr id="13" name="Graphic 12" descr="Snowflake">
            <a:extLst>
              <a:ext uri="{FF2B5EF4-FFF2-40B4-BE49-F238E27FC236}">
                <a16:creationId xmlns:a16="http://schemas.microsoft.com/office/drawing/2014/main" id="{6522A0F0-75CE-448E-BD45-3E84637B4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71016">
            <a:off x="25973" y="5525883"/>
            <a:ext cx="962149" cy="962149"/>
          </a:xfrm>
          <a:prstGeom prst="rect">
            <a:avLst/>
          </a:prstGeom>
        </p:spPr>
      </p:pic>
      <p:pic>
        <p:nvPicPr>
          <p:cNvPr id="15" name="Graphic 14" descr="Snowflake">
            <a:extLst>
              <a:ext uri="{FF2B5EF4-FFF2-40B4-BE49-F238E27FC236}">
                <a16:creationId xmlns:a16="http://schemas.microsoft.com/office/drawing/2014/main" id="{AF6CC091-47BF-45A8-9AEE-F26E29530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66320">
            <a:off x="4991075" y="388498"/>
            <a:ext cx="1056128" cy="1056128"/>
          </a:xfrm>
          <a:prstGeom prst="rect">
            <a:avLst/>
          </a:prstGeom>
        </p:spPr>
      </p:pic>
      <p:sp>
        <p:nvSpPr>
          <p:cNvPr id="16" name="TextBox 15">
            <a:extLst>
              <a:ext uri="{FF2B5EF4-FFF2-40B4-BE49-F238E27FC236}">
                <a16:creationId xmlns:a16="http://schemas.microsoft.com/office/drawing/2014/main" id="{38DF1600-68F5-4924-973A-F7349AB1FD15}"/>
              </a:ext>
            </a:extLst>
          </p:cNvPr>
          <p:cNvSpPr txBox="1"/>
          <p:nvPr/>
        </p:nvSpPr>
        <p:spPr>
          <a:xfrm>
            <a:off x="2260774" y="2882176"/>
            <a:ext cx="1605516" cy="1056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a:extLst>
              <a:ext uri="{FF2B5EF4-FFF2-40B4-BE49-F238E27FC236}">
                <a16:creationId xmlns:a16="http://schemas.microsoft.com/office/drawing/2014/main" id="{9E5D863C-17F8-4C01-ACA8-7D8481B062F1}"/>
              </a:ext>
            </a:extLst>
          </p:cNvPr>
          <p:cNvSpPr>
            <a:spLocks noChangeArrowheads="1"/>
          </p:cNvSpPr>
          <p:nvPr/>
        </p:nvSpPr>
        <p:spPr bwMode="auto">
          <a:xfrm>
            <a:off x="930593" y="2948553"/>
            <a:ext cx="5723057"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First steps: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Each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square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will</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hold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one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passion</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or interest.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Each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person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writes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down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things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they</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love or are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passionate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about</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one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per square. For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example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"Cooking,"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Hiking</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"Gaming," etc.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Group </a:t>
            </a:r>
            <a:r>
              <a:rPr kumimoji="0" lang="nl-NL" altLang="nl-NL"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Interaction</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Walk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around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others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altLang="nl-NL"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Filling</a:t>
            </a:r>
            <a:r>
              <a:rPr kumimoji="0" lang="nl-NL"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nl-NL"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Grid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If</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someone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else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shares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same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passion</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as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you</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same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square,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they</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write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their</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name in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your</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matching square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vice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versa.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Example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Both like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Hiking</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so</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they</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sign</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each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other's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grid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doesn’t</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matter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which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square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you</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start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Goal</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Try</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to</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get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three</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names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a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row</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column, or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diagonal</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on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your</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tic-</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tac</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-toe board. It’s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just</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like winning tic-</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tac</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-toe but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by</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connecting</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shared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interests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and</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nl-NL" altLang="nl-N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passions</a:t>
            </a:r>
            <a:r>
              <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nl-NL"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Cards and prizes: </a:t>
            </a:r>
            <a:r>
              <a:rPr kumimoji="0" lang="en-US"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can find Yaren at the table under the stairs for the cards, pens and prizes!</a:t>
            </a:r>
            <a:endParaRPr kumimoji="0" lang="nl-NL" alt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62329FFF-FB46-4A9C-9511-2340CB70CC77}"/>
              </a:ext>
            </a:extLst>
          </p:cNvPr>
          <p:cNvPicPr>
            <a:picLocks noChangeAspect="1"/>
          </p:cNvPicPr>
          <p:nvPr/>
        </p:nvPicPr>
        <p:blipFill>
          <a:blip r:embed="rId6"/>
          <a:stretch>
            <a:fillRect/>
          </a:stretch>
        </p:blipFill>
        <p:spPr>
          <a:xfrm>
            <a:off x="7487273" y="1286634"/>
            <a:ext cx="3741528" cy="4759596"/>
          </a:xfrm>
          <a:prstGeom prst="rect">
            <a:avLst/>
          </a:prstGeom>
        </p:spPr>
      </p:pic>
      <p:pic>
        <p:nvPicPr>
          <p:cNvPr id="23" name="Picture 22">
            <a:extLst>
              <a:ext uri="{FF2B5EF4-FFF2-40B4-BE49-F238E27FC236}">
                <a16:creationId xmlns:a16="http://schemas.microsoft.com/office/drawing/2014/main" id="{3C39A6EA-D628-4A0E-A496-058B1DF3BA3D}"/>
              </a:ext>
            </a:extLst>
          </p:cNvPr>
          <p:cNvPicPr>
            <a:picLocks noChangeAspect="1"/>
          </p:cNvPicPr>
          <p:nvPr/>
        </p:nvPicPr>
        <p:blipFill rotWithShape="1">
          <a:blip r:embed="rId7">
            <a:extLst>
              <a:ext uri="{28A0092B-C50C-407E-A947-70E740481C1C}">
                <a14:useLocalDpi xmlns:a14="http://schemas.microsoft.com/office/drawing/2010/main" val="0"/>
              </a:ext>
            </a:extLst>
          </a:blip>
          <a:srcRect l="3128" t="7098" r="3248" b="3539"/>
          <a:stretch/>
        </p:blipFill>
        <p:spPr>
          <a:xfrm>
            <a:off x="1757007" y="1860414"/>
            <a:ext cx="1007534" cy="979331"/>
          </a:xfrm>
          <a:prstGeom prst="rect">
            <a:avLst/>
          </a:prstGeom>
        </p:spPr>
      </p:pic>
      <p:pic>
        <p:nvPicPr>
          <p:cNvPr id="24" name="Picture 23">
            <a:extLst>
              <a:ext uri="{FF2B5EF4-FFF2-40B4-BE49-F238E27FC236}">
                <a16:creationId xmlns:a16="http://schemas.microsoft.com/office/drawing/2014/main" id="{99ACA0D7-4AEF-47C5-A590-5A95C3D03C48}"/>
              </a:ext>
            </a:extLst>
          </p:cNvPr>
          <p:cNvPicPr>
            <a:picLocks noChangeAspect="1"/>
          </p:cNvPicPr>
          <p:nvPr/>
        </p:nvPicPr>
        <p:blipFill rotWithShape="1">
          <a:blip r:embed="rId8"/>
          <a:srcRect r="3363"/>
          <a:stretch/>
        </p:blipFill>
        <p:spPr>
          <a:xfrm>
            <a:off x="3024152" y="1839444"/>
            <a:ext cx="944899" cy="986839"/>
          </a:xfrm>
          <a:prstGeom prst="rect">
            <a:avLst/>
          </a:prstGeom>
        </p:spPr>
      </p:pic>
      <p:pic>
        <p:nvPicPr>
          <p:cNvPr id="25" name="Picture 24">
            <a:extLst>
              <a:ext uri="{FF2B5EF4-FFF2-40B4-BE49-F238E27FC236}">
                <a16:creationId xmlns:a16="http://schemas.microsoft.com/office/drawing/2014/main" id="{1B079584-9270-42C7-AF43-DDA7F08DD8C5}"/>
              </a:ext>
            </a:extLst>
          </p:cNvPr>
          <p:cNvPicPr>
            <a:picLocks noChangeAspect="1"/>
          </p:cNvPicPr>
          <p:nvPr/>
        </p:nvPicPr>
        <p:blipFill>
          <a:blip r:embed="rId9"/>
          <a:stretch>
            <a:fillRect/>
          </a:stretch>
        </p:blipFill>
        <p:spPr>
          <a:xfrm>
            <a:off x="4250263" y="1860414"/>
            <a:ext cx="944899" cy="965870"/>
          </a:xfrm>
          <a:prstGeom prst="rect">
            <a:avLst/>
          </a:prstGeom>
        </p:spPr>
      </p:pic>
      <p:pic>
        <p:nvPicPr>
          <p:cNvPr id="27" name="Picture 26">
            <a:extLst>
              <a:ext uri="{FF2B5EF4-FFF2-40B4-BE49-F238E27FC236}">
                <a16:creationId xmlns:a16="http://schemas.microsoft.com/office/drawing/2014/main" id="{E56B9BA2-4199-4FC4-B1A4-678B1FA0AFDC}"/>
              </a:ext>
            </a:extLst>
          </p:cNvPr>
          <p:cNvPicPr>
            <a:picLocks noChangeAspect="1"/>
          </p:cNvPicPr>
          <p:nvPr/>
        </p:nvPicPr>
        <p:blipFill>
          <a:blip r:embed="rId6"/>
          <a:stretch>
            <a:fillRect/>
          </a:stretch>
        </p:blipFill>
        <p:spPr>
          <a:xfrm rot="1540515">
            <a:off x="8423409" y="2125695"/>
            <a:ext cx="3741528" cy="4759596"/>
          </a:xfrm>
          <a:prstGeom prst="rect">
            <a:avLst/>
          </a:prstGeom>
        </p:spPr>
      </p:pic>
      <p:sp>
        <p:nvSpPr>
          <p:cNvPr id="28" name="TextBox 27">
            <a:extLst>
              <a:ext uri="{FF2B5EF4-FFF2-40B4-BE49-F238E27FC236}">
                <a16:creationId xmlns:a16="http://schemas.microsoft.com/office/drawing/2014/main" id="{1F410655-1C19-47D4-B5B8-8FE8F872DA0F}"/>
              </a:ext>
            </a:extLst>
          </p:cNvPr>
          <p:cNvSpPr txBox="1"/>
          <p:nvPr/>
        </p:nvSpPr>
        <p:spPr>
          <a:xfrm>
            <a:off x="7804558" y="2625387"/>
            <a:ext cx="10115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nnelies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D757B98-C963-41C7-9266-0B6FBFF159C5}"/>
              </a:ext>
            </a:extLst>
          </p:cNvPr>
          <p:cNvSpPr/>
          <p:nvPr/>
        </p:nvSpPr>
        <p:spPr>
          <a:xfrm rot="1556675">
            <a:off x="9205533" y="3084370"/>
            <a:ext cx="76976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Yaren</a:t>
            </a:r>
          </a:p>
        </p:txBody>
      </p:sp>
    </p:spTree>
    <p:extLst>
      <p:ext uri="{BB962C8B-B14F-4D97-AF65-F5344CB8AC3E}">
        <p14:creationId xmlns:p14="http://schemas.microsoft.com/office/powerpoint/2010/main" val="2286351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28A592-6527-4D6E-9D06-C150F3E4724A}"/>
              </a:ext>
            </a:extLst>
          </p:cNvPr>
          <p:cNvSpPr>
            <a:spLocks noGrp="1"/>
          </p:cNvSpPr>
          <p:nvPr>
            <p:ph type="body" sz="quarter" idx="16"/>
          </p:nvPr>
        </p:nvSpPr>
        <p:spPr/>
        <p:txBody>
          <a:bodyPr/>
          <a:lstStyle/>
          <a:p>
            <a:r>
              <a:rPr lang="pl-PL" dirty="0"/>
              <a:t>Mpi general staff meeting december 17, 2024</a:t>
            </a:r>
            <a:endParaRPr lang="nl-NL" dirty="0"/>
          </a:p>
        </p:txBody>
      </p:sp>
      <p:sp>
        <p:nvSpPr>
          <p:cNvPr id="4" name="Text Placeholder 3">
            <a:extLst>
              <a:ext uri="{FF2B5EF4-FFF2-40B4-BE49-F238E27FC236}">
                <a16:creationId xmlns:a16="http://schemas.microsoft.com/office/drawing/2014/main" id="{F3ADCF2C-6BE5-4728-8A42-816CA201D219}"/>
              </a:ext>
            </a:extLst>
          </p:cNvPr>
          <p:cNvSpPr>
            <a:spLocks noGrp="1"/>
          </p:cNvSpPr>
          <p:nvPr>
            <p:ph type="body" sz="quarter" idx="17"/>
          </p:nvPr>
        </p:nvSpPr>
        <p:spPr>
          <a:xfrm>
            <a:off x="6635239" y="3034226"/>
            <a:ext cx="4923993" cy="1768593"/>
          </a:xfrm>
          <a:ln>
            <a:solidFill>
              <a:srgbClr val="00786A"/>
            </a:solidFill>
          </a:ln>
        </p:spPr>
        <p:txBody>
          <a:bodyPr tIns="36000" bIns="36000"/>
          <a:lstStyle/>
          <a:p>
            <a:pPr algn="ctr">
              <a:lnSpc>
                <a:spcPct val="107000"/>
              </a:lnSpc>
              <a:spcBef>
                <a:spcPts val="3600"/>
              </a:spcBef>
              <a:spcAft>
                <a:spcPts val="800"/>
              </a:spcAft>
            </a:pPr>
            <a:br>
              <a:rPr lang="en-US" sz="1800" dirty="0">
                <a:latin typeface="Avenir Next" panose="020B0503020202020204" pitchFamily="34" charset="0"/>
                <a:ea typeface="Calibri" panose="020F0502020204030204" pitchFamily="34" charset="0"/>
                <a:cs typeface="Times New Roman" panose="02020603050405020304" pitchFamily="18" charset="0"/>
              </a:rPr>
            </a:br>
            <a:r>
              <a:rPr lang="en-US" sz="3600" dirty="0">
                <a:solidFill>
                  <a:srgbClr val="00786A"/>
                </a:solidFill>
                <a:latin typeface="Avenir Next" panose="020B0503020202020204" pitchFamily="34" charset="0"/>
                <a:ea typeface="Calibri" panose="020F0502020204030204" pitchFamily="34" charset="0"/>
                <a:cs typeface="Times New Roman" panose="02020603050405020304" pitchFamily="18" charset="0"/>
              </a:rPr>
              <a:t>16.30-17.15</a:t>
            </a:r>
          </a:p>
          <a:p>
            <a:pPr algn="ctr">
              <a:lnSpc>
                <a:spcPct val="107000"/>
              </a:lnSpc>
              <a:spcAft>
                <a:spcPts val="800"/>
              </a:spcAft>
            </a:pPr>
            <a:r>
              <a:rPr lang="en-US" sz="3600" dirty="0">
                <a:solidFill>
                  <a:srgbClr val="00786A"/>
                </a:solidFill>
                <a:latin typeface="Avenir Next" panose="020B0503020202020204" pitchFamily="34" charset="0"/>
                <a:ea typeface="Calibri" panose="020F0502020204030204" pitchFamily="34" charset="0"/>
                <a:cs typeface="Times New Roman" panose="02020603050405020304" pitchFamily="18" charset="0"/>
              </a:rPr>
              <a:t>in 163</a:t>
            </a:r>
            <a:endParaRPr lang="en-DE" sz="3600" dirty="0">
              <a:solidFill>
                <a:srgbClr val="00786A"/>
              </a:solidFill>
              <a:latin typeface="Avenir Next" panose="020B0503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840B50F-C49B-4859-AEC3-9F94391AA2A1}"/>
              </a:ext>
            </a:extLst>
          </p:cNvPr>
          <p:cNvPicPr>
            <a:picLocks noChangeAspect="1"/>
          </p:cNvPicPr>
          <p:nvPr/>
        </p:nvPicPr>
        <p:blipFill>
          <a:blip r:embed="rId2"/>
          <a:stretch>
            <a:fillRect/>
          </a:stretch>
        </p:blipFill>
        <p:spPr>
          <a:xfrm>
            <a:off x="2675513" y="418168"/>
            <a:ext cx="6840974" cy="1267564"/>
          </a:xfrm>
          <a:prstGeom prst="rect">
            <a:avLst/>
          </a:prstGeom>
        </p:spPr>
      </p:pic>
      <p:sp>
        <p:nvSpPr>
          <p:cNvPr id="6" name="Rectangle 5">
            <a:extLst>
              <a:ext uri="{FF2B5EF4-FFF2-40B4-BE49-F238E27FC236}">
                <a16:creationId xmlns:a16="http://schemas.microsoft.com/office/drawing/2014/main" id="{57B7F531-E58E-4380-B950-8C80447FF2DF}"/>
              </a:ext>
            </a:extLst>
          </p:cNvPr>
          <p:cNvSpPr/>
          <p:nvPr/>
        </p:nvSpPr>
        <p:spPr>
          <a:xfrm>
            <a:off x="1688630" y="1821064"/>
            <a:ext cx="8814740" cy="646331"/>
          </a:xfrm>
          <a:prstGeom prst="rect">
            <a:avLst/>
          </a:prstGeom>
          <a:ln>
            <a:solidFill>
              <a:srgbClr val="00786A"/>
            </a:solidFill>
          </a:ln>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7869"/>
              </a:buClr>
              <a:buSzTx/>
              <a:buFontTx/>
              <a:buNone/>
              <a:tabLst/>
              <a:defRPr/>
            </a:pPr>
            <a:r>
              <a:rPr kumimoji="0" lang="en-US" sz="3600" b="0" i="0" u="none" strike="noStrike" kern="1200" cap="none" spc="0" normalizeH="0" baseline="0" noProof="0" dirty="0">
                <a:ln>
                  <a:noFill/>
                </a:ln>
                <a:solidFill>
                  <a:srgbClr val="00786A"/>
                </a:solidFill>
                <a:effectLst/>
                <a:uLnTx/>
                <a:uFillTx/>
                <a:latin typeface="Avenir Next" panose="020B0503020202020204" pitchFamily="34" charset="0"/>
                <a:ea typeface="Calibri" panose="020F0502020204030204" pitchFamily="34" charset="0"/>
                <a:cs typeface="Times New Roman" panose="02020603050405020304" pitchFamily="18" charset="0"/>
              </a:rPr>
              <a:t>Multi-cultural New Years’ Facts and Festivities</a:t>
            </a:r>
          </a:p>
        </p:txBody>
      </p:sp>
      <p:sp>
        <p:nvSpPr>
          <p:cNvPr id="7" name="Rectangle 6">
            <a:extLst>
              <a:ext uri="{FF2B5EF4-FFF2-40B4-BE49-F238E27FC236}">
                <a16:creationId xmlns:a16="http://schemas.microsoft.com/office/drawing/2014/main" id="{15AF2932-42D1-4A94-AF80-2D0FDF996C97}"/>
              </a:ext>
            </a:extLst>
          </p:cNvPr>
          <p:cNvSpPr/>
          <p:nvPr/>
        </p:nvSpPr>
        <p:spPr>
          <a:xfrm>
            <a:off x="373649" y="3034226"/>
            <a:ext cx="6096000" cy="2321249"/>
          </a:xfrm>
          <a:prstGeom prst="rect">
            <a:avLst/>
          </a:prstGeom>
          <a:ln>
            <a:solidFill>
              <a:srgbClr val="00786A"/>
            </a:solidFill>
          </a:ln>
        </p:spPr>
        <p:txBody>
          <a:bodyPr tIns="108000" bIns="10800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Instructions:</a:t>
            </a:r>
            <a:endParaRPr kumimoji="0" lang="en-DE" sz="2000" b="1"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Form groups of 5-6 people with participants from:</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at least 2 departments/groups </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at least 3 countries or cultures (mingle!)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Choose a team name</a:t>
            </a:r>
            <a:endParaRPr kumimoji="0" lang="en-DE"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Sign-up on the sheet</a:t>
            </a:r>
            <a:endParaRPr kumimoji="0" lang="en-DE"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892C36B-E62E-4845-8775-497192B18D67}"/>
              </a:ext>
            </a:extLst>
          </p:cNvPr>
          <p:cNvSpPr/>
          <p:nvPr/>
        </p:nvSpPr>
        <p:spPr>
          <a:xfrm>
            <a:off x="3918962" y="536284"/>
            <a:ext cx="4354076" cy="756000"/>
          </a:xfrm>
          <a:prstGeom prst="rect">
            <a:avLst/>
          </a:prstGeom>
          <a:solidFill>
            <a:srgbClr val="00786A"/>
          </a:solidFill>
        </p:spPr>
        <p:txBody>
          <a:bodyPr wrap="none" lIns="91440" tIns="0" rIns="9144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MPI Quiz 2024</a:t>
            </a:r>
          </a:p>
        </p:txBody>
      </p:sp>
      <p:sp>
        <p:nvSpPr>
          <p:cNvPr id="9" name="Rectangle 8">
            <a:extLst>
              <a:ext uri="{FF2B5EF4-FFF2-40B4-BE49-F238E27FC236}">
                <a16:creationId xmlns:a16="http://schemas.microsoft.com/office/drawing/2014/main" id="{348CDF1B-F457-4DB9-8623-0ABE41D0CB35}"/>
              </a:ext>
            </a:extLst>
          </p:cNvPr>
          <p:cNvSpPr/>
          <p:nvPr/>
        </p:nvSpPr>
        <p:spPr>
          <a:xfrm>
            <a:off x="6635239" y="4955365"/>
            <a:ext cx="3582959" cy="400110"/>
          </a:xfrm>
          <a:prstGeom prst="rect">
            <a:avLst/>
          </a:prstGeom>
          <a:ln>
            <a:solidFill>
              <a:srgbClr val="00786A"/>
            </a:solidFill>
          </a:ln>
        </p:spPr>
        <p:txBody>
          <a:bodyPr wrap="square">
            <a:spAutoFit/>
          </a:bodyPr>
          <a:lstStyle/>
          <a:p>
            <a:pPr marL="285750" marR="0" lvl="0" indent="-285750" algn="l" defTabSz="914400" rtl="0" eaLnBrk="1" fontAlgn="auto" latinLnBrk="0" hangingPunct="1">
              <a:lnSpc>
                <a:spcPct val="100000"/>
              </a:lnSpc>
              <a:spcBef>
                <a:spcPts val="0"/>
              </a:spcBef>
              <a:spcAft>
                <a:spcPts val="800"/>
              </a:spcAft>
              <a:buClr>
                <a:srgbClr val="007869"/>
              </a:buClr>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Calibri" panose="020F0502020204030204" pitchFamily="34" charset="0"/>
                <a:cs typeface="Times New Roman" panose="02020603050405020304" pitchFamily="18" charset="0"/>
              </a:rPr>
              <a:t>Prizes for the winning team</a:t>
            </a:r>
          </a:p>
        </p:txBody>
      </p:sp>
      <p:pic>
        <p:nvPicPr>
          <p:cNvPr id="10" name="Graphic 9" descr="Snowflake">
            <a:extLst>
              <a:ext uri="{FF2B5EF4-FFF2-40B4-BE49-F238E27FC236}">
                <a16:creationId xmlns:a16="http://schemas.microsoft.com/office/drawing/2014/main" id="{3B6B6430-622B-4AAD-AA67-36DBCEBA7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9788">
            <a:off x="10535601" y="5197460"/>
            <a:ext cx="531968" cy="531968"/>
          </a:xfrm>
          <a:prstGeom prst="rect">
            <a:avLst/>
          </a:prstGeom>
        </p:spPr>
      </p:pic>
      <p:pic>
        <p:nvPicPr>
          <p:cNvPr id="11" name="Graphic 10" descr="Snowflake">
            <a:extLst>
              <a:ext uri="{FF2B5EF4-FFF2-40B4-BE49-F238E27FC236}">
                <a16:creationId xmlns:a16="http://schemas.microsoft.com/office/drawing/2014/main" id="{1F9FCE7D-D0C5-4789-A505-8A28092665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9729" y="5388678"/>
            <a:ext cx="1076471" cy="1076471"/>
          </a:xfrm>
          <a:prstGeom prst="rect">
            <a:avLst/>
          </a:prstGeom>
        </p:spPr>
      </p:pic>
      <p:pic>
        <p:nvPicPr>
          <p:cNvPr id="12" name="Graphic 11" descr="Snowflake">
            <a:extLst>
              <a:ext uri="{FF2B5EF4-FFF2-40B4-BE49-F238E27FC236}">
                <a16:creationId xmlns:a16="http://schemas.microsoft.com/office/drawing/2014/main" id="{07B952D7-BDDB-4240-A622-059483BF1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9788">
            <a:off x="10036082" y="739493"/>
            <a:ext cx="856689" cy="856689"/>
          </a:xfrm>
          <a:prstGeom prst="rect">
            <a:avLst/>
          </a:prstGeom>
        </p:spPr>
      </p:pic>
      <p:pic>
        <p:nvPicPr>
          <p:cNvPr id="13" name="Graphic 12" descr="Snowflake">
            <a:extLst>
              <a:ext uri="{FF2B5EF4-FFF2-40B4-BE49-F238E27FC236}">
                <a16:creationId xmlns:a16="http://schemas.microsoft.com/office/drawing/2014/main" id="{AEA22DDF-FD76-43DF-8FE8-F6D0C8FF3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49788">
            <a:off x="3972312" y="6081312"/>
            <a:ext cx="531968" cy="531968"/>
          </a:xfrm>
          <a:prstGeom prst="rect">
            <a:avLst/>
          </a:prstGeom>
        </p:spPr>
      </p:pic>
      <p:pic>
        <p:nvPicPr>
          <p:cNvPr id="14" name="Graphic 13" descr="Snowflake">
            <a:extLst>
              <a:ext uri="{FF2B5EF4-FFF2-40B4-BE49-F238E27FC236}">
                <a16:creationId xmlns:a16="http://schemas.microsoft.com/office/drawing/2014/main" id="{9A75B7EC-3F05-4495-900A-1D0B706968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71016">
            <a:off x="3068878" y="5547854"/>
            <a:ext cx="962149" cy="962149"/>
          </a:xfrm>
          <a:prstGeom prst="rect">
            <a:avLst/>
          </a:prstGeom>
        </p:spPr>
      </p:pic>
      <p:pic>
        <p:nvPicPr>
          <p:cNvPr id="15" name="Graphic 14" descr="Snowflake">
            <a:extLst>
              <a:ext uri="{FF2B5EF4-FFF2-40B4-BE49-F238E27FC236}">
                <a16:creationId xmlns:a16="http://schemas.microsoft.com/office/drawing/2014/main" id="{3A46ADDD-D3B1-4499-B878-23A06F7EE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1821">
            <a:off x="10629335" y="893521"/>
            <a:ext cx="1282986" cy="1282986"/>
          </a:xfrm>
          <a:prstGeom prst="rect">
            <a:avLst/>
          </a:prstGeom>
        </p:spPr>
      </p:pic>
      <p:pic>
        <p:nvPicPr>
          <p:cNvPr id="16" name="Graphic 15" descr="Snowflake">
            <a:extLst>
              <a:ext uri="{FF2B5EF4-FFF2-40B4-BE49-F238E27FC236}">
                <a16:creationId xmlns:a16="http://schemas.microsoft.com/office/drawing/2014/main" id="{FD6C80BC-818E-40BE-8A57-618D37C7A0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9788">
            <a:off x="1308999" y="993110"/>
            <a:ext cx="531968" cy="531968"/>
          </a:xfrm>
          <a:prstGeom prst="rect">
            <a:avLst/>
          </a:prstGeom>
        </p:spPr>
      </p:pic>
      <p:pic>
        <p:nvPicPr>
          <p:cNvPr id="17" name="Graphic 16" descr="Snowflake">
            <a:extLst>
              <a:ext uri="{FF2B5EF4-FFF2-40B4-BE49-F238E27FC236}">
                <a16:creationId xmlns:a16="http://schemas.microsoft.com/office/drawing/2014/main" id="{4D35C870-B755-4287-A657-D6A883AA7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127" y="1184328"/>
            <a:ext cx="1076471" cy="1076471"/>
          </a:xfrm>
          <a:prstGeom prst="rect">
            <a:avLst/>
          </a:prstGeom>
        </p:spPr>
      </p:pic>
      <p:pic>
        <p:nvPicPr>
          <p:cNvPr id="18" name="Graphic 17" descr="Snowflake">
            <a:extLst>
              <a:ext uri="{FF2B5EF4-FFF2-40B4-BE49-F238E27FC236}">
                <a16:creationId xmlns:a16="http://schemas.microsoft.com/office/drawing/2014/main" id="{5E72B28B-D9E2-413B-8FD9-A5AA148F3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9788">
            <a:off x="6831194" y="3883340"/>
            <a:ext cx="856689" cy="856689"/>
          </a:xfrm>
          <a:prstGeom prst="rect">
            <a:avLst/>
          </a:prstGeom>
        </p:spPr>
      </p:pic>
    </p:spTree>
    <p:extLst>
      <p:ext uri="{BB962C8B-B14F-4D97-AF65-F5344CB8AC3E}">
        <p14:creationId xmlns:p14="http://schemas.microsoft.com/office/powerpoint/2010/main" val="30828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47"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7"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nl-NL" sz="2800" dirty="0" err="1"/>
              <a:t>Honours</a:t>
            </a:r>
            <a:r>
              <a:rPr lang="nl-NL" sz="2800" dirty="0"/>
              <a:t> and </a:t>
            </a:r>
            <a:r>
              <a:rPr lang="nl-NL" sz="2800" dirty="0" err="1"/>
              <a:t>awards</a:t>
            </a:r>
            <a:r>
              <a:rPr lang="nl-NL" sz="2800" dirty="0"/>
              <a:t> – Congratulations</a:t>
            </a:r>
          </a:p>
          <a:p>
            <a:endParaRPr lang="en-GB" sz="2800" dirty="0"/>
          </a:p>
          <a:p>
            <a:endParaRPr lang="en-GB" dirty="0"/>
          </a:p>
        </p:txBody>
      </p:sp>
      <p:sp>
        <p:nvSpPr>
          <p:cNvPr id="3" name="Text Placeholder 2"/>
          <p:cNvSpPr>
            <a:spLocks noGrp="1"/>
          </p:cNvSpPr>
          <p:nvPr>
            <p:ph type="body" sz="quarter" idx="16"/>
          </p:nvPr>
        </p:nvSpPr>
        <p:spPr/>
        <p:txBody>
          <a:bodyPr/>
          <a:lstStyle/>
          <a:p>
            <a:r>
              <a:rPr lang="en-US" dirty="0"/>
              <a:t>MPI General Staff meeting </a:t>
            </a:r>
            <a:r>
              <a:rPr lang="en-US" dirty="0" err="1"/>
              <a:t>december</a:t>
            </a:r>
            <a:r>
              <a:rPr lang="en-US" dirty="0"/>
              <a:t> 17, 2024</a:t>
            </a:r>
          </a:p>
          <a:p>
            <a:endParaRPr lang="en-US" dirty="0"/>
          </a:p>
        </p:txBody>
      </p:sp>
      <p:sp>
        <p:nvSpPr>
          <p:cNvPr id="4" name="Text Placeholder 3"/>
          <p:cNvSpPr>
            <a:spLocks noGrp="1"/>
          </p:cNvSpPr>
          <p:nvPr>
            <p:ph type="body" sz="quarter" idx="17"/>
          </p:nvPr>
        </p:nvSpPr>
        <p:spPr>
          <a:xfrm>
            <a:off x="728662" y="4944306"/>
            <a:ext cx="6285714" cy="1312472"/>
          </a:xfrm>
        </p:spPr>
        <p:txBody>
          <a:bodyPr/>
          <a:lstStyle/>
          <a:p>
            <a:r>
              <a:rPr lang="nl-NL" sz="1800" cap="all" dirty="0">
                <a:latin typeface="+mn-lt"/>
              </a:rPr>
              <a:t>ERC </a:t>
            </a:r>
            <a:r>
              <a:rPr lang="nl-NL" sz="1800" cap="all" dirty="0" err="1">
                <a:latin typeface="+mn-lt"/>
              </a:rPr>
              <a:t>Consolidator</a:t>
            </a:r>
            <a:r>
              <a:rPr lang="nl-NL" sz="1800" cap="all" dirty="0">
                <a:latin typeface="+mn-lt"/>
              </a:rPr>
              <a:t> Grant for </a:t>
            </a:r>
            <a:r>
              <a:rPr lang="nl-NL" sz="1800" b="1" cap="all" dirty="0">
                <a:latin typeface="+mn-lt"/>
              </a:rPr>
              <a:t>Andrea E. Martin</a:t>
            </a:r>
          </a:p>
          <a:p>
            <a:endParaRPr lang="nl-NL" sz="1800" b="1" cap="all" dirty="0">
              <a:latin typeface="+mn-lt"/>
            </a:endParaRPr>
          </a:p>
          <a:p>
            <a:r>
              <a:rPr lang="en-GB" sz="1800" dirty="0"/>
              <a:t>DYNALANG: ‘Integrating structure and statistics in language processing: an ecological neural dynamics and manifolds approach’.</a:t>
            </a:r>
            <a:endParaRPr lang="nl-NL" sz="1800" b="1" cap="all" dirty="0">
              <a:latin typeface="+mn-lt"/>
            </a:endParaRPr>
          </a:p>
          <a:p>
            <a:endParaRPr lang="en-GB" sz="1600" dirty="0"/>
          </a:p>
          <a:p>
            <a:endParaRPr lang="en-GB" sz="1600" dirty="0"/>
          </a:p>
          <a:p>
            <a:endParaRPr lang="en-GB" sz="1600" dirty="0"/>
          </a:p>
          <a:p>
            <a:endParaRPr lang="en-GB" sz="1600" dirty="0"/>
          </a:p>
          <a:p>
            <a:endParaRPr lang="nl-NL" sz="1600" b="1" dirty="0"/>
          </a:p>
          <a:p>
            <a:endParaRPr lang="nl-NL" sz="1600" b="1" dirty="0"/>
          </a:p>
          <a:p>
            <a:endParaRPr lang="nl-NL" sz="1600" b="1" dirty="0"/>
          </a:p>
          <a:p>
            <a:endParaRPr lang="nl-NL" sz="1600" b="1" dirty="0"/>
          </a:p>
          <a:p>
            <a:endParaRPr lang="nl-NL" sz="1600" b="1" dirty="0"/>
          </a:p>
          <a:p>
            <a:endParaRPr lang="en-GB" sz="1600" dirty="0"/>
          </a:p>
          <a:p>
            <a:endParaRPr lang="en-GB" sz="1600" dirty="0"/>
          </a:p>
          <a:p>
            <a:endParaRPr lang="en-GB" sz="1600" dirty="0"/>
          </a:p>
          <a:p>
            <a:endParaRPr lang="en-GB" sz="1600" dirty="0"/>
          </a:p>
          <a:p>
            <a:endParaRPr lang="en-GB" sz="1600" dirty="0"/>
          </a:p>
          <a:p>
            <a:endParaRPr lang="en-GB" sz="1600" b="1" dirty="0">
              <a:latin typeface="+mj-lt"/>
            </a:endParaRPr>
          </a:p>
          <a:p>
            <a:endParaRPr lang="en-GB" sz="1600" b="1" dirty="0">
              <a:latin typeface="+mj-lt"/>
            </a:endParaRPr>
          </a:p>
          <a:p>
            <a:endParaRPr lang="en-GB" sz="1600" b="1" dirty="0">
              <a:latin typeface="+mj-lt"/>
            </a:endParaRPr>
          </a:p>
          <a:p>
            <a:endParaRPr lang="en-GB" sz="1600" dirty="0">
              <a:latin typeface="+mj-lt"/>
            </a:endParaRPr>
          </a:p>
          <a:p>
            <a:endParaRPr lang="en-GB" sz="1600" b="1" dirty="0">
              <a:latin typeface="+mj-lt"/>
            </a:endParaRPr>
          </a:p>
        </p:txBody>
      </p:sp>
      <p:pic>
        <p:nvPicPr>
          <p:cNvPr id="1026" name="Picture 2" descr="Voorvertoning van afbeelding">
            <a:extLst>
              <a:ext uri="{FF2B5EF4-FFF2-40B4-BE49-F238E27FC236}">
                <a16:creationId xmlns:a16="http://schemas.microsoft.com/office/drawing/2014/main" id="{63D67BFC-FE40-4206-BC4D-8E5907678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234" y="4421204"/>
            <a:ext cx="1968449" cy="1670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mor Raviv">
            <a:extLst>
              <a:ext uri="{FF2B5EF4-FFF2-40B4-BE49-F238E27FC236}">
                <a16:creationId xmlns:a16="http://schemas.microsoft.com/office/drawing/2014/main" id="{6C832474-8E22-49FD-B8B9-080694A1D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376" y="1601611"/>
            <a:ext cx="1957465" cy="1670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9E1F38-B9EB-47DB-8172-91D59331CD83}"/>
              </a:ext>
            </a:extLst>
          </p:cNvPr>
          <p:cNvSpPr/>
          <p:nvPr/>
        </p:nvSpPr>
        <p:spPr>
          <a:xfrm>
            <a:off x="795774" y="2145770"/>
            <a:ext cx="6418758" cy="1477328"/>
          </a:xfrm>
          <a:prstGeom prst="rect">
            <a:avLst/>
          </a:prstGeom>
        </p:spPr>
        <p:txBody>
          <a:bodyPr wrap="square">
            <a:spAutoFit/>
          </a:bodyPr>
          <a:lstStyle/>
          <a:p>
            <a:r>
              <a:rPr lang="nl-NL" cap="all" dirty="0" err="1"/>
              <a:t>Nwo</a:t>
            </a:r>
            <a:r>
              <a:rPr lang="nl-NL" cap="all" dirty="0"/>
              <a:t> </a:t>
            </a:r>
            <a:r>
              <a:rPr lang="nl-NL" cap="all" dirty="0" err="1"/>
              <a:t>vidi</a:t>
            </a:r>
            <a:r>
              <a:rPr lang="nl-NL" cap="all" dirty="0"/>
              <a:t> Grant for </a:t>
            </a:r>
            <a:r>
              <a:rPr lang="nl-NL" b="1" cap="all" dirty="0" err="1"/>
              <a:t>limor</a:t>
            </a:r>
            <a:r>
              <a:rPr lang="nl-NL" b="1" cap="all" dirty="0"/>
              <a:t> </a:t>
            </a:r>
            <a:r>
              <a:rPr lang="nl-NL" b="1" cap="all" dirty="0" err="1"/>
              <a:t>raviv</a:t>
            </a:r>
            <a:endParaRPr lang="nl-NL" b="1" cap="all" dirty="0"/>
          </a:p>
          <a:p>
            <a:endParaRPr lang="nl-NL" b="1" cap="all" dirty="0"/>
          </a:p>
          <a:p>
            <a:r>
              <a:rPr lang="en-GB" dirty="0"/>
              <a:t>'From Grunts to Grammars: Unpacking language evolution with humans and robots in virtual environment' </a:t>
            </a:r>
            <a:endParaRPr lang="nl-NL" b="1" cap="all" dirty="0"/>
          </a:p>
          <a:p>
            <a:endParaRPr lang="en-GB" dirty="0"/>
          </a:p>
        </p:txBody>
      </p:sp>
    </p:spTree>
    <p:extLst>
      <p:ext uri="{BB962C8B-B14F-4D97-AF65-F5344CB8AC3E}">
        <p14:creationId xmlns:p14="http://schemas.microsoft.com/office/powerpoint/2010/main" val="1135048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24720"/>
      </p:ext>
    </p:extLst>
  </p:cSld>
  <p:clrMapOvr>
    <a:masterClrMapping/>
  </p:clrMapOvr>
</p:sld>
</file>

<file path=ppt/theme/theme1.xml><?xml version="1.0" encoding="utf-8"?>
<a:theme xmlns:a="http://schemas.openxmlformats.org/drawingml/2006/main" name="MPIfPL theme">
  <a:themeElements>
    <a:clrScheme name="Custom 1">
      <a:dk1>
        <a:sysClr val="windowText" lastClr="000000"/>
      </a:dk1>
      <a:lt1>
        <a:sysClr val="window" lastClr="FFFFFF"/>
      </a:lt1>
      <a:dk2>
        <a:srgbClr val="44546A"/>
      </a:dk2>
      <a:lt2>
        <a:srgbClr val="E7E6E6"/>
      </a:lt2>
      <a:accent1>
        <a:srgbClr val="00786A"/>
      </a:accent1>
      <a:accent2>
        <a:srgbClr val="ED6B06"/>
      </a:accent2>
      <a:accent3>
        <a:srgbClr val="7F206E"/>
      </a:accent3>
      <a:accent4>
        <a:srgbClr val="AA1926"/>
      </a:accent4>
      <a:accent5>
        <a:srgbClr val="214D9D"/>
      </a:accent5>
      <a:accent6>
        <a:srgbClr val="5FA13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anchor="ctr"/>
      <a:lstStyle>
        <a:defPPr algn="ctr" fontAlgn="auto">
          <a:spcBef>
            <a:spcPts val="0"/>
          </a:spcBef>
          <a:spcAft>
            <a:spcPts val="0"/>
          </a:spcAft>
          <a:defRPr/>
        </a:defPPr>
      </a:lstStyle>
      <a:style>
        <a:lnRef idx="1">
          <a:schemeClr val="accent1"/>
        </a:lnRef>
        <a:fillRef idx="3">
          <a:schemeClr val="accent1"/>
        </a:fillRef>
        <a:effectRef idx="2">
          <a:schemeClr val="accent1"/>
        </a:effectRef>
        <a:fontRef idx="minor">
          <a:schemeClr val="lt1"/>
        </a:fontRef>
      </a:style>
    </a:spDef>
    <a:txDef>
      <a:spPr bwMode="auto">
        <a:noFill/>
        <a:ln>
          <a:noFill/>
        </a:ln>
        <a:extLst>
          <a:ext uri="{909E8E84-426E-40dd-AFC4-6F175D3DCCD1}">
            <a14:hiddenFill xmlns:a14="http://schemas.microsoft.com/office/drawing/2010/main" xmlns:p="http://schemas.openxmlformats.org/presentationml/2006/main" xmlns:r="http://schemas.openxmlformats.org/officeDocument/2006/relationships"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 w="9525">
              <a:solidFill>
                <a:srgbClr val="000000"/>
              </a:solidFill>
              <a:miter lim="800000"/>
              <a:headEnd/>
              <a:tailEnd/>
            </a14:hiddenLine>
          </a:ext>
        </a:extLst>
      </a:spPr>
      <a:bodyPr wrap="square">
        <a:spAutoFit/>
      </a:bodyPr>
      <a:lstStyle>
        <a:defPPr eaLnBrk="1" hangingPunct="1">
          <a:defRPr sz="1400" smtClean="0">
            <a:latin typeface="Arial" charset="0"/>
            <a:cs typeface="Arial" charset="0"/>
          </a:defRPr>
        </a:defPPr>
      </a:lstStyle>
    </a:txDef>
  </a:objectDefaults>
  <a:extraClrSchemeLst/>
  <a:extLst>
    <a:ext uri="{05A4C25C-085E-4340-85A3-A5531E510DB2}">
      <thm15:themeFamily xmlns:thm15="http://schemas.microsoft.com/office/thememl/2012/main" name="MPIfPL_PowerPoint_template.potx" id="{685FCC25-1C7B-4C8E-A1B5-CD2C3915E4B2}" vid="{71FC03FE-C985-4460-B1BB-7D3262D69559}"/>
    </a:ext>
  </a:extLst>
</a:theme>
</file>

<file path=ppt/theme/theme2.xml><?xml version="1.0" encoding="utf-8"?>
<a:theme xmlns:a="http://schemas.openxmlformats.org/drawingml/2006/main" name="1_MPIfPL theme">
  <a:themeElements>
    <a:clrScheme name="Custom 1">
      <a:dk1>
        <a:sysClr val="windowText" lastClr="000000"/>
      </a:dk1>
      <a:lt1>
        <a:sysClr val="window" lastClr="FFFFFF"/>
      </a:lt1>
      <a:dk2>
        <a:srgbClr val="44546A"/>
      </a:dk2>
      <a:lt2>
        <a:srgbClr val="E7E6E6"/>
      </a:lt2>
      <a:accent1>
        <a:srgbClr val="00786A"/>
      </a:accent1>
      <a:accent2>
        <a:srgbClr val="ED6B06"/>
      </a:accent2>
      <a:accent3>
        <a:srgbClr val="7F206E"/>
      </a:accent3>
      <a:accent4>
        <a:srgbClr val="AA1926"/>
      </a:accent4>
      <a:accent5>
        <a:srgbClr val="214D9D"/>
      </a:accent5>
      <a:accent6>
        <a:srgbClr val="5FA13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anchor="ctr"/>
      <a:lstStyle>
        <a:defPPr algn="ctr" fontAlgn="auto">
          <a:spcBef>
            <a:spcPts val="0"/>
          </a:spcBef>
          <a:spcAft>
            <a:spcPts val="0"/>
          </a:spcAft>
          <a:defRPr/>
        </a:defPPr>
      </a:lstStyle>
      <a:style>
        <a:lnRef idx="1">
          <a:schemeClr val="accent1"/>
        </a:lnRef>
        <a:fillRef idx="3">
          <a:schemeClr val="accent1"/>
        </a:fillRef>
        <a:effectRef idx="2">
          <a:schemeClr val="accent1"/>
        </a:effectRef>
        <a:fontRef idx="minor">
          <a:schemeClr val="lt1"/>
        </a:fontRef>
      </a:style>
    </a:spDef>
    <a:txDef>
      <a:spPr bwMode="auto">
        <a:noFill/>
        <a:ln>
          <a:noFill/>
        </a:ln>
        <a:extLst>
          <a:ext uri="{909E8E84-426E-40dd-AFC4-6F175D3DCCD1}">
            <a14:hiddenFill xmlns:a14="http://schemas.microsoft.com/office/drawing/2010/main" xmlns:p="http://schemas.openxmlformats.org/presentationml/2006/main" xmlns:r="http://schemas.openxmlformats.org/officeDocument/2006/relationships"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 w="9525">
              <a:solidFill>
                <a:srgbClr val="000000"/>
              </a:solidFill>
              <a:miter lim="800000"/>
              <a:headEnd/>
              <a:tailEnd/>
            </a14:hiddenLine>
          </a:ext>
        </a:extLst>
      </a:spPr>
      <a:bodyPr wrap="square">
        <a:spAutoFit/>
      </a:bodyPr>
      <a:lstStyle>
        <a:defPPr eaLnBrk="1" hangingPunct="1">
          <a:defRPr sz="1400" smtClean="0">
            <a:latin typeface="Arial" charset="0"/>
            <a:cs typeface="Arial" charset="0"/>
          </a:defRPr>
        </a:defPPr>
      </a:lstStyle>
    </a:txDef>
  </a:objectDefaults>
  <a:extraClrSchemeLst/>
  <a:extLst>
    <a:ext uri="{05A4C25C-085E-4340-85A3-A5531E510DB2}">
      <thm15:themeFamily xmlns:thm15="http://schemas.microsoft.com/office/thememl/2012/main" name="Presentation1" id="{8EB220F1-0218-47EC-BB67-48EDF6BCCB94}" vid="{9D33726E-CDBA-45BC-B996-E39816D82E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PIfPL theme">
  <a:themeElements>
    <a:clrScheme name="Custom 1">
      <a:dk1>
        <a:sysClr val="windowText" lastClr="000000"/>
      </a:dk1>
      <a:lt1>
        <a:sysClr val="window" lastClr="FFFFFF"/>
      </a:lt1>
      <a:dk2>
        <a:srgbClr val="44546A"/>
      </a:dk2>
      <a:lt2>
        <a:srgbClr val="E7E6E6"/>
      </a:lt2>
      <a:accent1>
        <a:srgbClr val="00786A"/>
      </a:accent1>
      <a:accent2>
        <a:srgbClr val="ED6B06"/>
      </a:accent2>
      <a:accent3>
        <a:srgbClr val="7F206E"/>
      </a:accent3>
      <a:accent4>
        <a:srgbClr val="AA1926"/>
      </a:accent4>
      <a:accent5>
        <a:srgbClr val="214D9D"/>
      </a:accent5>
      <a:accent6>
        <a:srgbClr val="5FA13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anchor="ctr"/>
      <a:lstStyle>
        <a:defPPr algn="ctr" fontAlgn="auto">
          <a:spcBef>
            <a:spcPts val="0"/>
          </a:spcBef>
          <a:spcAft>
            <a:spcPts val="0"/>
          </a:spcAft>
          <a:defRPr/>
        </a:defPPr>
      </a:lstStyle>
      <a:style>
        <a:lnRef idx="1">
          <a:schemeClr val="accent1"/>
        </a:lnRef>
        <a:fillRef idx="3">
          <a:schemeClr val="accent1"/>
        </a:fillRef>
        <a:effectRef idx="2">
          <a:schemeClr val="accent1"/>
        </a:effectRef>
        <a:fontRef idx="minor">
          <a:schemeClr val="lt1"/>
        </a:fontRef>
      </a:style>
    </a:spDef>
    <a:txDef>
      <a:spPr bwMode="auto">
        <a:noFill/>
        <a:ln>
          <a:noFill/>
        </a:ln>
        <a:extLst>
          <a:ext uri="{909E8E84-426E-40dd-AFC4-6F175D3DCCD1}">
            <a14:hiddenFill xmlns="" xmlns:r="http://schemas.openxmlformats.org/officeDocument/2006/relationships" xmlns:p="http://schemas.openxmlformats.org/presentationml/2006/main" xmlns:a14="http://schemas.microsoft.com/office/drawing/2010/main">
              <a:solidFill>
                <a:srgbClr val="FFFFFF"/>
              </a:solidFill>
            </a14:hiddenFill>
          </a:ext>
          <a:ext uri="{91240B29-F687-4f45-9708-019B960494DF}">
            <a14:hiddenLine xmlns="" xmlns:r="http://schemas.openxmlformats.org/officeDocument/2006/relationships" xmlns:p="http://schemas.openxmlformats.org/presentationml/2006/main" xmlns:a14="http://schemas.microsoft.com/office/drawing/2010/main" w="9525">
              <a:solidFill>
                <a:srgbClr val="000000"/>
              </a:solidFill>
              <a:miter lim="800000"/>
              <a:headEnd/>
              <a:tailEnd/>
            </a14:hiddenLine>
          </a:ext>
        </a:extLst>
      </a:spPr>
      <a:bodyPr wrap="square">
        <a:spAutoFit/>
      </a:bodyPr>
      <a:lstStyle>
        <a:defPPr eaLnBrk="1" hangingPunct="1">
          <a:defRPr sz="1400" smtClean="0">
            <a:latin typeface="Arial" charset="0"/>
            <a:cs typeface="Arial" charset="0"/>
          </a:defRPr>
        </a:defPPr>
      </a:lstStyle>
    </a:txDef>
  </a:objectDefaults>
  <a:extraClrSchemeLst/>
  <a:extLst>
    <a:ext uri="{05A4C25C-085E-4340-85A3-A5531E510DB2}">
      <thm15:themeFamily xmlns:thm15="http://schemas.microsoft.com/office/thememl/2012/main" name="Presentation1" id="{8EB220F1-0218-47EC-BB67-48EDF6BCCB94}" vid="{9D33726E-CDBA-45BC-B996-E39816D82EA1}"/>
    </a:ext>
  </a:extLst>
</a:theme>
</file>

<file path=ppt/theme/theme5.xml><?xml version="1.0" encoding="utf-8"?>
<a:theme xmlns:a="http://schemas.openxmlformats.org/drawingml/2006/main" name="3_MPIfPL theme">
  <a:themeElements>
    <a:clrScheme name="Custom 1">
      <a:dk1>
        <a:sysClr val="windowText" lastClr="000000"/>
      </a:dk1>
      <a:lt1>
        <a:sysClr val="window" lastClr="FFFFFF"/>
      </a:lt1>
      <a:dk2>
        <a:srgbClr val="44546A"/>
      </a:dk2>
      <a:lt2>
        <a:srgbClr val="E7E6E6"/>
      </a:lt2>
      <a:accent1>
        <a:srgbClr val="00786A"/>
      </a:accent1>
      <a:accent2>
        <a:srgbClr val="ED6B06"/>
      </a:accent2>
      <a:accent3>
        <a:srgbClr val="7F206E"/>
      </a:accent3>
      <a:accent4>
        <a:srgbClr val="AA1926"/>
      </a:accent4>
      <a:accent5>
        <a:srgbClr val="214D9D"/>
      </a:accent5>
      <a:accent6>
        <a:srgbClr val="5FA13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anchor="ctr"/>
      <a:lstStyle>
        <a:defPPr algn="ctr" fontAlgn="auto">
          <a:spcBef>
            <a:spcPts val="0"/>
          </a:spcBef>
          <a:spcAft>
            <a:spcPts val="0"/>
          </a:spcAft>
          <a:defRPr/>
        </a:defPPr>
      </a:lstStyle>
      <a:style>
        <a:lnRef idx="1">
          <a:schemeClr val="accent1"/>
        </a:lnRef>
        <a:fillRef idx="3">
          <a:schemeClr val="accent1"/>
        </a:fillRef>
        <a:effectRef idx="2">
          <a:schemeClr val="accent1"/>
        </a:effectRef>
        <a:fontRef idx="minor">
          <a:schemeClr val="lt1"/>
        </a:fontRef>
      </a:style>
    </a:spDef>
    <a:txDef>
      <a:spPr bwMode="auto">
        <a:noFill/>
        <a:ln>
          <a:noFill/>
        </a:ln>
        <a:extLst>
          <a:ext uri="{909E8E84-426E-40dd-AFC4-6F175D3DCCD1}">
            <a14:hiddenFill xmlns="" xmlns:r="http://schemas.openxmlformats.org/officeDocument/2006/relationships" xmlns:p="http://schemas.openxmlformats.org/presentationml/2006/main" xmlns:a14="http://schemas.microsoft.com/office/drawing/2010/main">
              <a:solidFill>
                <a:srgbClr val="FFFFFF"/>
              </a:solidFill>
            </a14:hiddenFill>
          </a:ext>
          <a:ext uri="{91240B29-F687-4f45-9708-019B960494DF}">
            <a14:hiddenLine xmlns="" xmlns:r="http://schemas.openxmlformats.org/officeDocument/2006/relationships" xmlns:p="http://schemas.openxmlformats.org/presentationml/2006/main" xmlns:a14="http://schemas.microsoft.com/office/drawing/2010/main" w="9525">
              <a:solidFill>
                <a:srgbClr val="000000"/>
              </a:solidFill>
              <a:miter lim="800000"/>
              <a:headEnd/>
              <a:tailEnd/>
            </a14:hiddenLine>
          </a:ext>
        </a:extLst>
      </a:spPr>
      <a:bodyPr wrap="square">
        <a:spAutoFit/>
      </a:bodyPr>
      <a:lstStyle>
        <a:defPPr eaLnBrk="1" hangingPunct="1">
          <a:defRPr sz="1400" smtClean="0">
            <a:latin typeface="Arial" charset="0"/>
            <a:cs typeface="Arial" charset="0"/>
          </a:defRPr>
        </a:defPPr>
      </a:lstStyle>
    </a:txDef>
  </a:objectDefaults>
  <a:extraClrSchemeLst/>
  <a:extLst>
    <a:ext uri="{05A4C25C-085E-4340-85A3-A5531E510DB2}">
      <thm15:themeFamily xmlns:thm15="http://schemas.microsoft.com/office/thememl/2012/main" name="Presentation1" id="{8EB220F1-0218-47EC-BB67-48EDF6BCCB94}" vid="{9D33726E-CDBA-45BC-B996-E39816D82EA1}"/>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5464</TotalTime>
  <Words>5914</Words>
  <Application>Microsoft Office PowerPoint</Application>
  <PresentationFormat>Widescreen</PresentationFormat>
  <Paragraphs>978</Paragraphs>
  <Slides>90</Slides>
  <Notes>46</Notes>
  <HiddenSlides>3</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90</vt:i4>
      </vt:variant>
    </vt:vector>
  </HeadingPairs>
  <TitlesOfParts>
    <vt:vector size="105" baseType="lpstr">
      <vt:lpstr>Arial</vt:lpstr>
      <vt:lpstr>Avenir Next</vt:lpstr>
      <vt:lpstr>cabrito-normal</vt:lpstr>
      <vt:lpstr>Calibri</vt:lpstr>
      <vt:lpstr>Calibri Light</vt:lpstr>
      <vt:lpstr>Charlie Text</vt:lpstr>
      <vt:lpstr>Mangal</vt:lpstr>
      <vt:lpstr>Times New Roman</vt:lpstr>
      <vt:lpstr>Wingdings</vt:lpstr>
      <vt:lpstr>MPIfPL theme</vt:lpstr>
      <vt:lpstr>1_MPIfPL theme</vt:lpstr>
      <vt:lpstr>Office Theme</vt:lpstr>
      <vt:lpstr>2_MPIfPL theme</vt:lpstr>
      <vt:lpstr>3_MPIfPL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Hagoort</dc:creator>
  <cp:lastModifiedBy>Yne Persyn</cp:lastModifiedBy>
  <cp:revision>555</cp:revision>
  <cp:lastPrinted>2023-09-21T11:15:01Z</cp:lastPrinted>
  <dcterms:created xsi:type="dcterms:W3CDTF">2019-03-01T11:15:41Z</dcterms:created>
  <dcterms:modified xsi:type="dcterms:W3CDTF">2025-01-17T12:16:57Z</dcterms:modified>
</cp:coreProperties>
</file>